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2.xml" ContentType="application/vnd.openxmlformats-officedocument.presentationml.notesSlide+xml"/>
  <Default Extension="svg" ContentType="image/svg+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8" r:id="rId3"/>
    <p:sldId id="266" r:id="rId4"/>
    <p:sldId id="262" r:id="rId5"/>
    <p:sldId id="263" r:id="rId6"/>
    <p:sldId id="264" r:id="rId7"/>
    <p:sldId id="265" r:id="rId8"/>
    <p:sldId id="260" r:id="rId9"/>
    <p:sldId id="267" r:id="rId10"/>
    <p:sldId id="269" r:id="rId11"/>
    <p:sldId id="270" r:id="rId12"/>
    <p:sldId id="271"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5F5"/>
    <a:srgbClr val="55ADEE"/>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4996" autoAdjust="0"/>
    <p:restoredTop sz="93515" autoAdjust="0"/>
  </p:normalViewPr>
  <p:slideViewPr>
    <p:cSldViewPr snapToGrid="0">
      <p:cViewPr varScale="1">
        <p:scale>
          <a:sx n="64" d="100"/>
          <a:sy n="64" d="100"/>
        </p:scale>
        <p:origin x="-748" y="-7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80E9D8-F805-43B8-B05A-379CBF67EEF1}" type="datetimeFigureOut">
              <a:rPr lang="en-US" smtClean="0"/>
              <a:pPr/>
              <a:t>4/17/2024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BA84A6-902C-40FB-B4F8-0E45DBFBBCAE}" type="slidenum">
              <a:rPr lang="en-US" smtClean="0"/>
              <a:pPr/>
              <a:t>‹#›</a:t>
            </a:fld>
            <a:endParaRPr lang="en-US" dirty="0"/>
          </a:p>
        </p:txBody>
      </p:sp>
    </p:spTree>
    <p:extLst>
      <p:ext uri="{BB962C8B-B14F-4D97-AF65-F5344CB8AC3E}">
        <p14:creationId xmlns="" xmlns:p14="http://schemas.microsoft.com/office/powerpoint/2010/main" val="1839814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park.apache.org/docs/latest/streaming-programming-guide.html"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park.apache.org/docs/latest/streaming-programming-guide.htm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pPr/>
              <a:t>3</a:t>
            </a:fld>
            <a:endParaRPr lang="en-US" dirty="0"/>
          </a:p>
        </p:txBody>
      </p:sp>
    </p:spTree>
    <p:extLst>
      <p:ext uri="{BB962C8B-B14F-4D97-AF65-F5344CB8AC3E}">
        <p14:creationId xmlns="" xmlns:p14="http://schemas.microsoft.com/office/powerpoint/2010/main" val="561359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called on a DStream of (K, V) pairs, returns a new DStream of (K, V) pairs where the values for each key are aggregated using the given reduce function </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over batches in a sliding window. </a:t>
            </a: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By default, this uses Spark's default number of parallel tasks (2 for local mode, and in cluster mode the number is determined by the config property </a:t>
            </a:r>
            <a:r>
              <a:rPr lang="en-US" dirty="0"/>
              <a:t>spark.default.parallelism</a:t>
            </a:r>
            <a:r>
              <a:rPr lang="en-US" sz="1200" b="0" i="0" kern="1200" dirty="0">
                <a:solidFill>
                  <a:schemeClr val="tx1"/>
                </a:solidFill>
                <a:effectLst/>
                <a:latin typeface="+mn-lt"/>
                <a:ea typeface="+mn-ea"/>
                <a:cs typeface="+mn-cs"/>
              </a:rPr>
              <a:t>) to do the grouping. You can pass an optional </a:t>
            </a:r>
            <a:r>
              <a:rPr lang="en-US" dirty="0"/>
              <a:t>numTasks</a:t>
            </a:r>
            <a:r>
              <a:rPr lang="en-US" sz="1200" b="0" i="0" kern="1200" dirty="0">
                <a:solidFill>
                  <a:schemeClr val="tx1"/>
                </a:solidFill>
                <a:effectLst/>
                <a:latin typeface="+mn-lt"/>
                <a:ea typeface="+mn-ea"/>
                <a:cs typeface="+mn-cs"/>
              </a:rPr>
              <a:t> argument to set a different number of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reduceByKeyAndWindow</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windowLength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slideInterval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numTasks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efficient version of the above </a:t>
            </a:r>
            <a:r>
              <a:rPr lang="en-US" dirty="0"/>
              <a:t>reduceByKeyAndWindow()</a:t>
            </a:r>
            <a:r>
              <a:rPr lang="en-US" sz="1200" b="0" i="0" kern="1200" dirty="0">
                <a:solidFill>
                  <a:schemeClr val="tx1"/>
                </a:solidFill>
                <a:effectLst/>
                <a:latin typeface="+mn-lt"/>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only to “invertible reduce functions”, that is, those reduce functions which have a corresponding “inverse reduce” function (taken as parameter </a:t>
            </a:r>
            <a:r>
              <a:rPr lang="en-US" sz="1200" b="0" i="1" kern="1200" dirty="0">
                <a:solidFill>
                  <a:schemeClr val="tx1"/>
                </a:solidFill>
                <a:effectLst/>
                <a:latin typeface="+mn-lt"/>
                <a:ea typeface="+mn-ea"/>
                <a:cs typeface="+mn-cs"/>
              </a:rPr>
              <a:t>invFunc</a:t>
            </a:r>
            <a:r>
              <a:rPr lang="en-US" sz="1200" b="0" i="0" kern="1200" dirty="0">
                <a:solidFill>
                  <a:schemeClr val="tx1"/>
                </a:solidFill>
                <a:effectLst/>
                <a:latin typeface="+mn-lt"/>
                <a:ea typeface="+mn-ea"/>
                <a:cs typeface="+mn-cs"/>
              </a:rPr>
              <a:t>). Like in </a:t>
            </a:r>
            <a:r>
              <a:rPr lang="en-US" dirty="0"/>
              <a:t>reduceByKeyAndWindow</a:t>
            </a:r>
            <a:r>
              <a:rPr lang="en-US" sz="1200" b="0" i="0" kern="1200" dirty="0">
                <a:solidFill>
                  <a:schemeClr val="tx1"/>
                </a:solidFill>
                <a:effectLst/>
                <a:latin typeface="+mn-lt"/>
                <a:ea typeface="+mn-ea"/>
                <a:cs typeface="+mn-cs"/>
              </a:rPr>
              <a:t>, the number of reduce tasks is configurable through an optional argument. Note that </a:t>
            </a:r>
            <a:r>
              <a:rPr lang="en-US" sz="1200" b="0" i="0" u="none" strike="noStrike" kern="1200" dirty="0">
                <a:solidFill>
                  <a:schemeClr val="tx1"/>
                </a:solidFill>
                <a:effectLst/>
                <a:latin typeface="+mn-lt"/>
                <a:ea typeface="+mn-ea"/>
                <a:cs typeface="+mn-cs"/>
                <a:hlinkClick r:id="rId3"/>
              </a:rPr>
              <a:t>checkpointing</a:t>
            </a:r>
            <a:r>
              <a:rPr lang="en-US" sz="1200" b="0" i="0" kern="1200" dirty="0">
                <a:solidFill>
                  <a:schemeClr val="tx1"/>
                </a:solidFill>
                <a:effectLst/>
                <a:latin typeface="+mn-lt"/>
                <a:ea typeface="+mn-ea"/>
                <a:cs typeface="+mn-cs"/>
              </a:rPr>
              <a:t> must be enabled for using this operation.</a:t>
            </a:r>
            <a:endParaRPr lang="en-US" dirty="0"/>
          </a:p>
        </p:txBody>
      </p:sp>
      <p:sp>
        <p:nvSpPr>
          <p:cNvPr id="4" name="Slide Number Placeholder 3"/>
          <p:cNvSpPr>
            <a:spLocks noGrp="1"/>
          </p:cNvSpPr>
          <p:nvPr>
            <p:ph type="sldNum" sz="quarter" idx="10"/>
          </p:nvPr>
        </p:nvSpPr>
        <p:spPr/>
        <p:txBody>
          <a:bodyPr/>
          <a:lstStyle/>
          <a:p>
            <a:fld id="{11BA84A6-902C-40FB-B4F8-0E45DBFBBCAE}" type="slidenum">
              <a:rPr lang="en-US" smtClean="0"/>
              <a:pPr/>
              <a:t>4</a:t>
            </a:fld>
            <a:endParaRPr lang="en-US" dirty="0"/>
          </a:p>
        </p:txBody>
      </p:sp>
    </p:spTree>
    <p:extLst>
      <p:ext uri="{BB962C8B-B14F-4D97-AF65-F5344CB8AC3E}">
        <p14:creationId xmlns="" xmlns:p14="http://schemas.microsoft.com/office/powerpoint/2010/main" val="561359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1C164F-C11D-4C28-A036-A62FC2E5D0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D509FB93-11AC-43E3-862D-560F133260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462377B1-3B7D-4AB3-8C5A-F93021C7D332}"/>
              </a:ext>
            </a:extLst>
          </p:cNvPr>
          <p:cNvSpPr>
            <a:spLocks noGrp="1"/>
          </p:cNvSpPr>
          <p:nvPr>
            <p:ph type="dt" sz="half" idx="10"/>
          </p:nvPr>
        </p:nvSpPr>
        <p:spPr/>
        <p:txBody>
          <a:bodyPr/>
          <a:lstStyle/>
          <a:p>
            <a:fld id="{B203036B-69C8-4F85-9311-9A79859ED049}" type="datetimeFigureOut">
              <a:rPr lang="en-US" smtClean="0"/>
              <a:pPr/>
              <a:t>4/17/2024</a:t>
            </a:fld>
            <a:endParaRPr lang="en-US" dirty="0"/>
          </a:p>
        </p:txBody>
      </p:sp>
      <p:sp>
        <p:nvSpPr>
          <p:cNvPr id="5" name="Footer Placeholder 4">
            <a:extLst>
              <a:ext uri="{FF2B5EF4-FFF2-40B4-BE49-F238E27FC236}">
                <a16:creationId xmlns="" xmlns:a16="http://schemas.microsoft.com/office/drawing/2014/main" id="{505EA127-085E-4DC7-BFE1-0BA03897521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2D82B233-A01B-489A-AAD6-2455F318364F}"/>
              </a:ext>
            </a:extLst>
          </p:cNvPr>
          <p:cNvSpPr>
            <a:spLocks noGrp="1"/>
          </p:cNvSpPr>
          <p:nvPr>
            <p:ph type="sldNum" sz="quarter" idx="12"/>
          </p:nvPr>
        </p:nvSpPr>
        <p:spPr/>
        <p:txBody>
          <a:bodyPr/>
          <a:lstStyle/>
          <a:p>
            <a:fld id="{B808FBE2-9D77-4CAD-B690-3E4BABD206BC}" type="slidenum">
              <a:rPr lang="en-US" smtClean="0"/>
              <a:pPr/>
              <a:t>‹#›</a:t>
            </a:fld>
            <a:endParaRPr lang="en-US" dirty="0"/>
          </a:p>
        </p:txBody>
      </p:sp>
    </p:spTree>
    <p:extLst>
      <p:ext uri="{BB962C8B-B14F-4D97-AF65-F5344CB8AC3E}">
        <p14:creationId xmlns="" xmlns:p14="http://schemas.microsoft.com/office/powerpoint/2010/main" val="2926127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9EE7F9-A5E9-40F2-A015-B668DEB83D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620076A1-7D47-4909-B7A6-66FA5F0470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431CAD35-D274-4E71-8092-CC97FA35B95E}"/>
              </a:ext>
            </a:extLst>
          </p:cNvPr>
          <p:cNvSpPr>
            <a:spLocks noGrp="1"/>
          </p:cNvSpPr>
          <p:nvPr>
            <p:ph type="dt" sz="half" idx="10"/>
          </p:nvPr>
        </p:nvSpPr>
        <p:spPr/>
        <p:txBody>
          <a:bodyPr/>
          <a:lstStyle/>
          <a:p>
            <a:fld id="{B203036B-69C8-4F85-9311-9A79859ED049}" type="datetimeFigureOut">
              <a:rPr lang="en-US" smtClean="0"/>
              <a:pPr/>
              <a:t>4/17/2024</a:t>
            </a:fld>
            <a:endParaRPr lang="en-US" dirty="0"/>
          </a:p>
        </p:txBody>
      </p:sp>
      <p:sp>
        <p:nvSpPr>
          <p:cNvPr id="5" name="Footer Placeholder 4">
            <a:extLst>
              <a:ext uri="{FF2B5EF4-FFF2-40B4-BE49-F238E27FC236}">
                <a16:creationId xmlns="" xmlns:a16="http://schemas.microsoft.com/office/drawing/2014/main" id="{E9121738-5A5D-4E24-9EDC-603BA2E60C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497D8905-CA89-4364-801A-2C1371A29A7B}"/>
              </a:ext>
            </a:extLst>
          </p:cNvPr>
          <p:cNvSpPr>
            <a:spLocks noGrp="1"/>
          </p:cNvSpPr>
          <p:nvPr>
            <p:ph type="sldNum" sz="quarter" idx="12"/>
          </p:nvPr>
        </p:nvSpPr>
        <p:spPr/>
        <p:txBody>
          <a:bodyPr/>
          <a:lstStyle/>
          <a:p>
            <a:fld id="{B808FBE2-9D77-4CAD-B690-3E4BABD206BC}" type="slidenum">
              <a:rPr lang="en-US" smtClean="0"/>
              <a:pPr/>
              <a:t>‹#›</a:t>
            </a:fld>
            <a:endParaRPr lang="en-US" dirty="0"/>
          </a:p>
        </p:txBody>
      </p:sp>
    </p:spTree>
    <p:extLst>
      <p:ext uri="{BB962C8B-B14F-4D97-AF65-F5344CB8AC3E}">
        <p14:creationId xmlns="" xmlns:p14="http://schemas.microsoft.com/office/powerpoint/2010/main" val="705242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2FE8AF4A-C552-48FC-B550-D82F12DCED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AD7BDA1C-26DE-41EF-9713-1A3AA72F65E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ACB8DF4C-02B4-40D3-B7BD-2802F1CBBA85}"/>
              </a:ext>
            </a:extLst>
          </p:cNvPr>
          <p:cNvSpPr>
            <a:spLocks noGrp="1"/>
          </p:cNvSpPr>
          <p:nvPr>
            <p:ph type="dt" sz="half" idx="10"/>
          </p:nvPr>
        </p:nvSpPr>
        <p:spPr/>
        <p:txBody>
          <a:bodyPr/>
          <a:lstStyle/>
          <a:p>
            <a:fld id="{B203036B-69C8-4F85-9311-9A79859ED049}" type="datetimeFigureOut">
              <a:rPr lang="en-US" smtClean="0"/>
              <a:pPr/>
              <a:t>4/17/2024</a:t>
            </a:fld>
            <a:endParaRPr lang="en-US" dirty="0"/>
          </a:p>
        </p:txBody>
      </p:sp>
      <p:sp>
        <p:nvSpPr>
          <p:cNvPr id="5" name="Footer Placeholder 4">
            <a:extLst>
              <a:ext uri="{FF2B5EF4-FFF2-40B4-BE49-F238E27FC236}">
                <a16:creationId xmlns="" xmlns:a16="http://schemas.microsoft.com/office/drawing/2014/main" id="{EEC3A34A-68BA-4EA3-98A4-4380EB098AD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FDEEB4FC-D9BC-4110-970D-CFCE2265DCA4}"/>
              </a:ext>
            </a:extLst>
          </p:cNvPr>
          <p:cNvSpPr>
            <a:spLocks noGrp="1"/>
          </p:cNvSpPr>
          <p:nvPr>
            <p:ph type="sldNum" sz="quarter" idx="12"/>
          </p:nvPr>
        </p:nvSpPr>
        <p:spPr/>
        <p:txBody>
          <a:bodyPr/>
          <a:lstStyle/>
          <a:p>
            <a:fld id="{B808FBE2-9D77-4CAD-B690-3E4BABD206BC}" type="slidenum">
              <a:rPr lang="en-US" smtClean="0"/>
              <a:pPr/>
              <a:t>‹#›</a:t>
            </a:fld>
            <a:endParaRPr lang="en-US" dirty="0"/>
          </a:p>
        </p:txBody>
      </p:sp>
    </p:spTree>
    <p:extLst>
      <p:ext uri="{BB962C8B-B14F-4D97-AF65-F5344CB8AC3E}">
        <p14:creationId xmlns="" xmlns:p14="http://schemas.microsoft.com/office/powerpoint/2010/main" val="1236951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F569894-75A3-4E50-AF91-52184A9666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FBB78C6D-E300-4263-B774-63A55090BCF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57F78C7-F046-4C92-A223-9ACF6275B8C5}"/>
              </a:ext>
            </a:extLst>
          </p:cNvPr>
          <p:cNvSpPr>
            <a:spLocks noGrp="1"/>
          </p:cNvSpPr>
          <p:nvPr>
            <p:ph type="dt" sz="half" idx="10"/>
          </p:nvPr>
        </p:nvSpPr>
        <p:spPr/>
        <p:txBody>
          <a:bodyPr/>
          <a:lstStyle/>
          <a:p>
            <a:fld id="{B203036B-69C8-4F85-9311-9A79859ED049}" type="datetimeFigureOut">
              <a:rPr lang="en-US" smtClean="0"/>
              <a:pPr/>
              <a:t>4/17/2024</a:t>
            </a:fld>
            <a:endParaRPr lang="en-US" dirty="0"/>
          </a:p>
        </p:txBody>
      </p:sp>
      <p:sp>
        <p:nvSpPr>
          <p:cNvPr id="5" name="Footer Placeholder 4">
            <a:extLst>
              <a:ext uri="{FF2B5EF4-FFF2-40B4-BE49-F238E27FC236}">
                <a16:creationId xmlns="" xmlns:a16="http://schemas.microsoft.com/office/drawing/2014/main" id="{12964022-9730-493D-B8D9-A2C45F7C476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04839A5C-11CC-43C2-BF3E-10FE44E2B175}"/>
              </a:ext>
            </a:extLst>
          </p:cNvPr>
          <p:cNvSpPr>
            <a:spLocks noGrp="1"/>
          </p:cNvSpPr>
          <p:nvPr>
            <p:ph type="sldNum" sz="quarter" idx="12"/>
          </p:nvPr>
        </p:nvSpPr>
        <p:spPr/>
        <p:txBody>
          <a:bodyPr/>
          <a:lstStyle/>
          <a:p>
            <a:fld id="{B808FBE2-9D77-4CAD-B690-3E4BABD206BC}" type="slidenum">
              <a:rPr lang="en-US" smtClean="0"/>
              <a:pPr/>
              <a:t>‹#›</a:t>
            </a:fld>
            <a:endParaRPr lang="en-US" dirty="0"/>
          </a:p>
        </p:txBody>
      </p:sp>
    </p:spTree>
    <p:extLst>
      <p:ext uri="{BB962C8B-B14F-4D97-AF65-F5344CB8AC3E}">
        <p14:creationId xmlns="" xmlns:p14="http://schemas.microsoft.com/office/powerpoint/2010/main" val="3786121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9270EA0-53BA-4AD6-BDCA-3E16F57EDA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5706C3A-45E4-4FCA-A407-64F2184326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E2B07884-2BD7-466C-8A5B-6B1C6A68BCDA}"/>
              </a:ext>
            </a:extLst>
          </p:cNvPr>
          <p:cNvSpPr>
            <a:spLocks noGrp="1"/>
          </p:cNvSpPr>
          <p:nvPr>
            <p:ph type="dt" sz="half" idx="10"/>
          </p:nvPr>
        </p:nvSpPr>
        <p:spPr/>
        <p:txBody>
          <a:bodyPr/>
          <a:lstStyle/>
          <a:p>
            <a:fld id="{B203036B-69C8-4F85-9311-9A79859ED049}" type="datetimeFigureOut">
              <a:rPr lang="en-US" smtClean="0"/>
              <a:pPr/>
              <a:t>4/17/2024</a:t>
            </a:fld>
            <a:endParaRPr lang="en-US" dirty="0"/>
          </a:p>
        </p:txBody>
      </p:sp>
      <p:sp>
        <p:nvSpPr>
          <p:cNvPr id="5" name="Footer Placeholder 4">
            <a:extLst>
              <a:ext uri="{FF2B5EF4-FFF2-40B4-BE49-F238E27FC236}">
                <a16:creationId xmlns="" xmlns:a16="http://schemas.microsoft.com/office/drawing/2014/main" id="{B4127F74-669B-4D71-AF1D-FDE18535FA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6492BBD9-041C-4A45-8FDA-46EEDB52A211}"/>
              </a:ext>
            </a:extLst>
          </p:cNvPr>
          <p:cNvSpPr>
            <a:spLocks noGrp="1"/>
          </p:cNvSpPr>
          <p:nvPr>
            <p:ph type="sldNum" sz="quarter" idx="12"/>
          </p:nvPr>
        </p:nvSpPr>
        <p:spPr/>
        <p:txBody>
          <a:bodyPr/>
          <a:lstStyle/>
          <a:p>
            <a:fld id="{B808FBE2-9D77-4CAD-B690-3E4BABD206BC}" type="slidenum">
              <a:rPr lang="en-US" smtClean="0"/>
              <a:pPr/>
              <a:t>‹#›</a:t>
            </a:fld>
            <a:endParaRPr lang="en-US" dirty="0"/>
          </a:p>
        </p:txBody>
      </p:sp>
    </p:spTree>
    <p:extLst>
      <p:ext uri="{BB962C8B-B14F-4D97-AF65-F5344CB8AC3E}">
        <p14:creationId xmlns="" xmlns:p14="http://schemas.microsoft.com/office/powerpoint/2010/main" val="3743015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F4C260-8F17-41EC-915C-4D8FE2E009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29B7A82-71DC-4292-9360-1CB8CAF651B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92D7FC7-0EBD-46E3-AB90-8C61A12768B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471F508A-9702-400D-AB16-8C88F097FA2E}"/>
              </a:ext>
            </a:extLst>
          </p:cNvPr>
          <p:cNvSpPr>
            <a:spLocks noGrp="1"/>
          </p:cNvSpPr>
          <p:nvPr>
            <p:ph type="dt" sz="half" idx="10"/>
          </p:nvPr>
        </p:nvSpPr>
        <p:spPr/>
        <p:txBody>
          <a:bodyPr/>
          <a:lstStyle/>
          <a:p>
            <a:fld id="{B203036B-69C8-4F85-9311-9A79859ED049}" type="datetimeFigureOut">
              <a:rPr lang="en-US" smtClean="0"/>
              <a:pPr/>
              <a:t>4/17/2024</a:t>
            </a:fld>
            <a:endParaRPr lang="en-US" dirty="0"/>
          </a:p>
        </p:txBody>
      </p:sp>
      <p:sp>
        <p:nvSpPr>
          <p:cNvPr id="6" name="Footer Placeholder 5">
            <a:extLst>
              <a:ext uri="{FF2B5EF4-FFF2-40B4-BE49-F238E27FC236}">
                <a16:creationId xmlns="" xmlns:a16="http://schemas.microsoft.com/office/drawing/2014/main" id="{02BC3415-F3BD-4E2B-B19B-548E23A82E0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 xmlns:a16="http://schemas.microsoft.com/office/drawing/2014/main" id="{4D50730F-6095-42DC-8901-E1BC59185045}"/>
              </a:ext>
            </a:extLst>
          </p:cNvPr>
          <p:cNvSpPr>
            <a:spLocks noGrp="1"/>
          </p:cNvSpPr>
          <p:nvPr>
            <p:ph type="sldNum" sz="quarter" idx="12"/>
          </p:nvPr>
        </p:nvSpPr>
        <p:spPr/>
        <p:txBody>
          <a:bodyPr/>
          <a:lstStyle/>
          <a:p>
            <a:fld id="{B808FBE2-9D77-4CAD-B690-3E4BABD206BC}" type="slidenum">
              <a:rPr lang="en-US" smtClean="0"/>
              <a:pPr/>
              <a:t>‹#›</a:t>
            </a:fld>
            <a:endParaRPr lang="en-US" dirty="0"/>
          </a:p>
        </p:txBody>
      </p:sp>
    </p:spTree>
    <p:extLst>
      <p:ext uri="{BB962C8B-B14F-4D97-AF65-F5344CB8AC3E}">
        <p14:creationId xmlns="" xmlns:p14="http://schemas.microsoft.com/office/powerpoint/2010/main" val="1870005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555BA55-D21E-4187-A1A2-71C187958E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3F5BD11E-B7E5-4039-B1B0-CCAEF1ED91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7A8E2225-21FD-469E-8875-429FECE8D3C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03E42FA5-9DFB-4A5C-8170-6C93340A67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96091FEB-7555-40CD-995F-D824AE650FD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175DF3E6-247E-4543-A2D2-78D1462930D6}"/>
              </a:ext>
            </a:extLst>
          </p:cNvPr>
          <p:cNvSpPr>
            <a:spLocks noGrp="1"/>
          </p:cNvSpPr>
          <p:nvPr>
            <p:ph type="dt" sz="half" idx="10"/>
          </p:nvPr>
        </p:nvSpPr>
        <p:spPr/>
        <p:txBody>
          <a:bodyPr/>
          <a:lstStyle/>
          <a:p>
            <a:fld id="{B203036B-69C8-4F85-9311-9A79859ED049}" type="datetimeFigureOut">
              <a:rPr lang="en-US" smtClean="0"/>
              <a:pPr/>
              <a:t>4/17/2024</a:t>
            </a:fld>
            <a:endParaRPr lang="en-US" dirty="0"/>
          </a:p>
        </p:txBody>
      </p:sp>
      <p:sp>
        <p:nvSpPr>
          <p:cNvPr id="8" name="Footer Placeholder 7">
            <a:extLst>
              <a:ext uri="{FF2B5EF4-FFF2-40B4-BE49-F238E27FC236}">
                <a16:creationId xmlns="" xmlns:a16="http://schemas.microsoft.com/office/drawing/2014/main" id="{84EA609E-A20C-4B1E-9582-E3A8C3FEF41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 xmlns:a16="http://schemas.microsoft.com/office/drawing/2014/main" id="{96A91867-8FDA-49A5-BAB2-22DF834EA747}"/>
              </a:ext>
            </a:extLst>
          </p:cNvPr>
          <p:cNvSpPr>
            <a:spLocks noGrp="1"/>
          </p:cNvSpPr>
          <p:nvPr>
            <p:ph type="sldNum" sz="quarter" idx="12"/>
          </p:nvPr>
        </p:nvSpPr>
        <p:spPr/>
        <p:txBody>
          <a:bodyPr/>
          <a:lstStyle/>
          <a:p>
            <a:fld id="{B808FBE2-9D77-4CAD-B690-3E4BABD206BC}" type="slidenum">
              <a:rPr lang="en-US" smtClean="0"/>
              <a:pPr/>
              <a:t>‹#›</a:t>
            </a:fld>
            <a:endParaRPr lang="en-US" dirty="0"/>
          </a:p>
        </p:txBody>
      </p:sp>
    </p:spTree>
    <p:extLst>
      <p:ext uri="{BB962C8B-B14F-4D97-AF65-F5344CB8AC3E}">
        <p14:creationId xmlns="" xmlns:p14="http://schemas.microsoft.com/office/powerpoint/2010/main" val="3487610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8D585D5-5B94-4E29-91E7-5EC7AAD3B5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6360CCC1-7B9D-4630-9A6E-C95EFCC20674}"/>
              </a:ext>
            </a:extLst>
          </p:cNvPr>
          <p:cNvSpPr>
            <a:spLocks noGrp="1"/>
          </p:cNvSpPr>
          <p:nvPr>
            <p:ph type="dt" sz="half" idx="10"/>
          </p:nvPr>
        </p:nvSpPr>
        <p:spPr/>
        <p:txBody>
          <a:bodyPr/>
          <a:lstStyle/>
          <a:p>
            <a:fld id="{B203036B-69C8-4F85-9311-9A79859ED049}" type="datetimeFigureOut">
              <a:rPr lang="en-US" smtClean="0"/>
              <a:pPr/>
              <a:t>4/17/2024</a:t>
            </a:fld>
            <a:endParaRPr lang="en-US" dirty="0"/>
          </a:p>
        </p:txBody>
      </p:sp>
      <p:sp>
        <p:nvSpPr>
          <p:cNvPr id="4" name="Footer Placeholder 3">
            <a:extLst>
              <a:ext uri="{FF2B5EF4-FFF2-40B4-BE49-F238E27FC236}">
                <a16:creationId xmlns="" xmlns:a16="http://schemas.microsoft.com/office/drawing/2014/main" id="{13DDE213-4E8A-4BBF-B363-D247384EDDF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 xmlns:a16="http://schemas.microsoft.com/office/drawing/2014/main" id="{25C132BA-50DC-4CAC-837F-5A49715B47C2}"/>
              </a:ext>
            </a:extLst>
          </p:cNvPr>
          <p:cNvSpPr>
            <a:spLocks noGrp="1"/>
          </p:cNvSpPr>
          <p:nvPr>
            <p:ph type="sldNum" sz="quarter" idx="12"/>
          </p:nvPr>
        </p:nvSpPr>
        <p:spPr/>
        <p:txBody>
          <a:bodyPr/>
          <a:lstStyle/>
          <a:p>
            <a:fld id="{B808FBE2-9D77-4CAD-B690-3E4BABD206BC}" type="slidenum">
              <a:rPr lang="en-US" smtClean="0"/>
              <a:pPr/>
              <a:t>‹#›</a:t>
            </a:fld>
            <a:endParaRPr lang="en-US" dirty="0"/>
          </a:p>
        </p:txBody>
      </p:sp>
    </p:spTree>
    <p:extLst>
      <p:ext uri="{BB962C8B-B14F-4D97-AF65-F5344CB8AC3E}">
        <p14:creationId xmlns="" xmlns:p14="http://schemas.microsoft.com/office/powerpoint/2010/main" val="364304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52F03D8B-F9F7-40D7-ABA2-DED731D9107F}"/>
              </a:ext>
            </a:extLst>
          </p:cNvPr>
          <p:cNvSpPr>
            <a:spLocks noGrp="1"/>
          </p:cNvSpPr>
          <p:nvPr>
            <p:ph type="dt" sz="half" idx="10"/>
          </p:nvPr>
        </p:nvSpPr>
        <p:spPr/>
        <p:txBody>
          <a:bodyPr/>
          <a:lstStyle/>
          <a:p>
            <a:fld id="{B203036B-69C8-4F85-9311-9A79859ED049}" type="datetimeFigureOut">
              <a:rPr lang="en-US" smtClean="0"/>
              <a:pPr/>
              <a:t>4/17/2024</a:t>
            </a:fld>
            <a:endParaRPr lang="en-US" dirty="0"/>
          </a:p>
        </p:txBody>
      </p:sp>
      <p:sp>
        <p:nvSpPr>
          <p:cNvPr id="3" name="Footer Placeholder 2">
            <a:extLst>
              <a:ext uri="{FF2B5EF4-FFF2-40B4-BE49-F238E27FC236}">
                <a16:creationId xmlns="" xmlns:a16="http://schemas.microsoft.com/office/drawing/2014/main" id="{73798BAB-A71E-4C33-8DBA-42AB5B1B173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 xmlns:a16="http://schemas.microsoft.com/office/drawing/2014/main" id="{E89DEE81-8C4D-46D7-8032-07B2DC9157C7}"/>
              </a:ext>
            </a:extLst>
          </p:cNvPr>
          <p:cNvSpPr>
            <a:spLocks noGrp="1"/>
          </p:cNvSpPr>
          <p:nvPr>
            <p:ph type="sldNum" sz="quarter" idx="12"/>
          </p:nvPr>
        </p:nvSpPr>
        <p:spPr/>
        <p:txBody>
          <a:bodyPr/>
          <a:lstStyle/>
          <a:p>
            <a:fld id="{B808FBE2-9D77-4CAD-B690-3E4BABD206BC}" type="slidenum">
              <a:rPr lang="en-US" smtClean="0"/>
              <a:pPr/>
              <a:t>‹#›</a:t>
            </a:fld>
            <a:endParaRPr lang="en-US" dirty="0"/>
          </a:p>
        </p:txBody>
      </p:sp>
    </p:spTree>
    <p:extLst>
      <p:ext uri="{BB962C8B-B14F-4D97-AF65-F5344CB8AC3E}">
        <p14:creationId xmlns="" xmlns:p14="http://schemas.microsoft.com/office/powerpoint/2010/main" val="2051620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1B8F96-E824-479E-9E5C-1970AC8667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950E2250-BD5E-4B33-8A50-F1D3520D52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A30DD72C-C00C-4BF7-B955-67B78A2B51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288C3C15-6C34-4012-9FD2-B78CDE1A0454}"/>
              </a:ext>
            </a:extLst>
          </p:cNvPr>
          <p:cNvSpPr>
            <a:spLocks noGrp="1"/>
          </p:cNvSpPr>
          <p:nvPr>
            <p:ph type="dt" sz="half" idx="10"/>
          </p:nvPr>
        </p:nvSpPr>
        <p:spPr/>
        <p:txBody>
          <a:bodyPr/>
          <a:lstStyle/>
          <a:p>
            <a:fld id="{B203036B-69C8-4F85-9311-9A79859ED049}" type="datetimeFigureOut">
              <a:rPr lang="en-US" smtClean="0"/>
              <a:pPr/>
              <a:t>4/17/2024</a:t>
            </a:fld>
            <a:endParaRPr lang="en-US" dirty="0"/>
          </a:p>
        </p:txBody>
      </p:sp>
      <p:sp>
        <p:nvSpPr>
          <p:cNvPr id="6" name="Footer Placeholder 5">
            <a:extLst>
              <a:ext uri="{FF2B5EF4-FFF2-40B4-BE49-F238E27FC236}">
                <a16:creationId xmlns="" xmlns:a16="http://schemas.microsoft.com/office/drawing/2014/main" id="{2C15EE8F-D0BF-4382-9A1D-8D8B6723FC8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 xmlns:a16="http://schemas.microsoft.com/office/drawing/2014/main" id="{07E7830D-18BE-464A-B4A3-A3FFB617F90A}"/>
              </a:ext>
            </a:extLst>
          </p:cNvPr>
          <p:cNvSpPr>
            <a:spLocks noGrp="1"/>
          </p:cNvSpPr>
          <p:nvPr>
            <p:ph type="sldNum" sz="quarter" idx="12"/>
          </p:nvPr>
        </p:nvSpPr>
        <p:spPr/>
        <p:txBody>
          <a:bodyPr/>
          <a:lstStyle/>
          <a:p>
            <a:fld id="{B808FBE2-9D77-4CAD-B690-3E4BABD206BC}" type="slidenum">
              <a:rPr lang="en-US" smtClean="0"/>
              <a:pPr/>
              <a:t>‹#›</a:t>
            </a:fld>
            <a:endParaRPr lang="en-US" dirty="0"/>
          </a:p>
        </p:txBody>
      </p:sp>
    </p:spTree>
    <p:extLst>
      <p:ext uri="{BB962C8B-B14F-4D97-AF65-F5344CB8AC3E}">
        <p14:creationId xmlns="" xmlns:p14="http://schemas.microsoft.com/office/powerpoint/2010/main" val="1907567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513E69-BC01-4BD9-8AD9-828A94DACE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ECAE8A85-418E-4461-B4DB-3FBE040064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 xmlns:a16="http://schemas.microsoft.com/office/drawing/2014/main" id="{E4CD3B2A-8AF3-46A3-A334-ABB5863943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7A2D9572-8C70-4A5C-9BA2-9A7A30E7C147}"/>
              </a:ext>
            </a:extLst>
          </p:cNvPr>
          <p:cNvSpPr>
            <a:spLocks noGrp="1"/>
          </p:cNvSpPr>
          <p:nvPr>
            <p:ph type="dt" sz="half" idx="10"/>
          </p:nvPr>
        </p:nvSpPr>
        <p:spPr/>
        <p:txBody>
          <a:bodyPr/>
          <a:lstStyle/>
          <a:p>
            <a:fld id="{B203036B-69C8-4F85-9311-9A79859ED049}" type="datetimeFigureOut">
              <a:rPr lang="en-US" smtClean="0"/>
              <a:pPr/>
              <a:t>4/17/2024</a:t>
            </a:fld>
            <a:endParaRPr lang="en-US" dirty="0"/>
          </a:p>
        </p:txBody>
      </p:sp>
      <p:sp>
        <p:nvSpPr>
          <p:cNvPr id="6" name="Footer Placeholder 5">
            <a:extLst>
              <a:ext uri="{FF2B5EF4-FFF2-40B4-BE49-F238E27FC236}">
                <a16:creationId xmlns="" xmlns:a16="http://schemas.microsoft.com/office/drawing/2014/main" id="{D75FF349-5DEA-4A7B-B1E1-7ECBAE8762F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 xmlns:a16="http://schemas.microsoft.com/office/drawing/2014/main" id="{0AF35035-0D08-49E2-B193-E9255C194AEF}"/>
              </a:ext>
            </a:extLst>
          </p:cNvPr>
          <p:cNvSpPr>
            <a:spLocks noGrp="1"/>
          </p:cNvSpPr>
          <p:nvPr>
            <p:ph type="sldNum" sz="quarter" idx="12"/>
          </p:nvPr>
        </p:nvSpPr>
        <p:spPr/>
        <p:txBody>
          <a:bodyPr/>
          <a:lstStyle/>
          <a:p>
            <a:fld id="{B808FBE2-9D77-4CAD-B690-3E4BABD206BC}" type="slidenum">
              <a:rPr lang="en-US" smtClean="0"/>
              <a:pPr/>
              <a:t>‹#›</a:t>
            </a:fld>
            <a:endParaRPr lang="en-US" dirty="0"/>
          </a:p>
        </p:txBody>
      </p:sp>
    </p:spTree>
    <p:extLst>
      <p:ext uri="{BB962C8B-B14F-4D97-AF65-F5344CB8AC3E}">
        <p14:creationId xmlns="" xmlns:p14="http://schemas.microsoft.com/office/powerpoint/2010/main" val="380451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8ACEB9BC-9EA6-43B6-90FC-9859ABF4C9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804AE2FF-4212-4F58-81D0-AB783158B8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CAB6350-490E-4945-A366-D4F6BF48C8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03036B-69C8-4F85-9311-9A79859ED049}" type="datetimeFigureOut">
              <a:rPr lang="en-US" smtClean="0"/>
              <a:pPr/>
              <a:t>4/17/2024</a:t>
            </a:fld>
            <a:endParaRPr lang="en-US" dirty="0"/>
          </a:p>
        </p:txBody>
      </p:sp>
      <p:sp>
        <p:nvSpPr>
          <p:cNvPr id="5" name="Footer Placeholder 4">
            <a:extLst>
              <a:ext uri="{FF2B5EF4-FFF2-40B4-BE49-F238E27FC236}">
                <a16:creationId xmlns="" xmlns:a16="http://schemas.microsoft.com/office/drawing/2014/main" id="{8F45B9C5-1B85-487F-AE2B-7413FA8567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 xmlns:a16="http://schemas.microsoft.com/office/drawing/2014/main" id="{EEF10DB1-D50D-467F-884A-A55CECAB09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08FBE2-9D77-4CAD-B690-3E4BABD206BC}" type="slidenum">
              <a:rPr lang="en-US" smtClean="0"/>
              <a:pPr/>
              <a:t>‹#›</a:t>
            </a:fld>
            <a:endParaRPr lang="en-US" dirty="0"/>
          </a:p>
        </p:txBody>
      </p:sp>
    </p:spTree>
    <p:extLst>
      <p:ext uri="{BB962C8B-B14F-4D97-AF65-F5344CB8AC3E}">
        <p14:creationId xmlns="" xmlns:p14="http://schemas.microsoft.com/office/powerpoint/2010/main" val="17189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image" Target="../media/image4.jpeg"/><Relationship Id="rId16"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5.sv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59F3B10-BE81-4D57-AFA2-B3736C2DF5A9}"/>
              </a:ext>
            </a:extLst>
          </p:cNvPr>
          <p:cNvSpPr>
            <a:spLocks noGrp="1"/>
          </p:cNvSpPr>
          <p:nvPr>
            <p:ph type="ctrTitle"/>
          </p:nvPr>
        </p:nvSpPr>
        <p:spPr>
          <a:xfrm>
            <a:off x="1524000" y="207967"/>
            <a:ext cx="9144000" cy="2387600"/>
          </a:xfrm>
        </p:spPr>
        <p:txBody>
          <a:bodyPr/>
          <a:lstStyle/>
          <a:p>
            <a:r>
              <a:rPr lang="en-US" dirty="0">
                <a:solidFill>
                  <a:schemeClr val="bg1"/>
                </a:solidFill>
                <a:latin typeface="Roboto" pitchFamily="2" charset="0"/>
                <a:ea typeface="Roboto" pitchFamily="2" charset="0"/>
              </a:rPr>
              <a:t>Introduction to Streaming</a:t>
            </a:r>
          </a:p>
        </p:txBody>
      </p:sp>
      <p:sp>
        <p:nvSpPr>
          <p:cNvPr id="3" name="Subtitle 2">
            <a:extLst>
              <a:ext uri="{FF2B5EF4-FFF2-40B4-BE49-F238E27FC236}">
                <a16:creationId xmlns="" xmlns:a16="http://schemas.microsoft.com/office/drawing/2014/main" id="{2CFA7A92-F44A-499C-B6B9-FDE9A006AF4D}"/>
              </a:ext>
            </a:extLst>
          </p:cNvPr>
          <p:cNvSpPr>
            <a:spLocks noGrp="1"/>
          </p:cNvSpPr>
          <p:nvPr>
            <p:ph type="subTitle" idx="1"/>
          </p:nvPr>
        </p:nvSpPr>
        <p:spPr>
          <a:xfrm>
            <a:off x="1524000" y="2687642"/>
            <a:ext cx="9144000" cy="562708"/>
          </a:xfrm>
        </p:spPr>
        <p:txBody>
          <a:bodyPr/>
          <a:lstStyle/>
          <a:p>
            <a:r>
              <a:rPr lang="en-US" dirty="0">
                <a:solidFill>
                  <a:schemeClr val="bg1"/>
                </a:solidFill>
                <a:latin typeface="Roboto" pitchFamily="2" charset="0"/>
                <a:ea typeface="Roboto" pitchFamily="2" charset="0"/>
              </a:rPr>
              <a:t>using</a:t>
            </a:r>
          </a:p>
        </p:txBody>
      </p:sp>
      <p:pic>
        <p:nvPicPr>
          <p:cNvPr id="1026" name="Picture 2" descr="https://spark.apache.org/images/spark-logo-trademark.png">
            <a:extLst>
              <a:ext uri="{FF2B5EF4-FFF2-40B4-BE49-F238E27FC236}">
                <a16:creationId xmlns="" xmlns:a16="http://schemas.microsoft.com/office/drawing/2014/main" id="{D054FE73-EE3E-4CB3-A589-7BE16A835646}"/>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106590" y="3250350"/>
            <a:ext cx="5622471" cy="299067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806580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28600" y="365125"/>
            <a:ext cx="11125200" cy="728179"/>
          </a:xfrm>
        </p:spPr>
        <p:txBody>
          <a:bodyPr>
            <a:normAutofit fontScale="90000"/>
          </a:bodyPr>
          <a:lstStyle/>
          <a:p>
            <a:r>
              <a:rPr lang="en-US" dirty="0" smtClean="0">
                <a:solidFill>
                  <a:schemeClr val="bg1"/>
                </a:solidFill>
              </a:rPr>
              <a:t/>
            </a:r>
            <a:br>
              <a:rPr lang="en-US" dirty="0" smtClean="0">
                <a:solidFill>
                  <a:schemeClr val="bg1"/>
                </a:solidFill>
              </a:rPr>
            </a:br>
            <a:r>
              <a:rPr lang="en-US" dirty="0" smtClean="0">
                <a:solidFill>
                  <a:schemeClr val="bg1"/>
                </a:solidFill>
              </a:rPr>
              <a:t>Programming Model</a:t>
            </a:r>
            <a:r>
              <a:rPr lang="en-US" dirty="0" smtClean="0"/>
              <a:t/>
            </a:r>
            <a:br>
              <a:rPr lang="en-US" dirty="0" smtClean="0"/>
            </a:br>
            <a:r>
              <a:rPr lang="en-US" dirty="0" smtClean="0"/>
              <a:t/>
            </a:r>
            <a:br>
              <a:rPr lang="en-US" dirty="0" smtClean="0"/>
            </a:br>
            <a:endParaRPr lang="en-US" dirty="0"/>
          </a:p>
        </p:txBody>
      </p:sp>
      <p:sp>
        <p:nvSpPr>
          <p:cNvPr id="4" name="Rectangle 3"/>
          <p:cNvSpPr/>
          <p:nvPr/>
        </p:nvSpPr>
        <p:spPr>
          <a:xfrm>
            <a:off x="168965" y="1282149"/>
            <a:ext cx="12023035" cy="400110"/>
          </a:xfrm>
          <a:prstGeom prst="rect">
            <a:avLst/>
          </a:prstGeom>
        </p:spPr>
        <p:txBody>
          <a:bodyPr wrap="square">
            <a:spAutoFit/>
          </a:bodyPr>
          <a:lstStyle/>
          <a:p>
            <a:r>
              <a:rPr lang="en-US" sz="2000" dirty="0" smtClean="0"/>
              <a:t> </a:t>
            </a:r>
            <a:endParaRPr lang="en-US" sz="2000" dirty="0"/>
          </a:p>
        </p:txBody>
      </p:sp>
      <p:sp>
        <p:nvSpPr>
          <p:cNvPr id="5" name="Rectangle 4"/>
          <p:cNvSpPr/>
          <p:nvPr/>
        </p:nvSpPr>
        <p:spPr>
          <a:xfrm>
            <a:off x="337929" y="904461"/>
            <a:ext cx="11539331" cy="923330"/>
          </a:xfrm>
          <a:prstGeom prst="rect">
            <a:avLst/>
          </a:prstGeom>
        </p:spPr>
        <p:txBody>
          <a:bodyPr wrap="square">
            <a:spAutoFit/>
          </a:bodyPr>
          <a:lstStyle/>
          <a:p>
            <a:r>
              <a:rPr lang="en-US" dirty="0" smtClean="0">
                <a:solidFill>
                  <a:schemeClr val="bg1"/>
                </a:solidFill>
              </a:rPr>
              <a:t>The key idea in Structured Streaming is to treat a live data stream as a table that is being continuously appended. This leads to a new stream processing model that is very similar to a batch processing model. You will express your streaming computation as standard batch-like query as on a static table</a:t>
            </a:r>
            <a:endParaRPr lang="en-US" dirty="0">
              <a:solidFill>
                <a:schemeClr val="bg1"/>
              </a:solidFill>
            </a:endParaRPr>
          </a:p>
        </p:txBody>
      </p:sp>
      <p:sp>
        <p:nvSpPr>
          <p:cNvPr id="6" name="Rectangle 5"/>
          <p:cNvSpPr/>
          <p:nvPr/>
        </p:nvSpPr>
        <p:spPr>
          <a:xfrm>
            <a:off x="457200" y="1828800"/>
            <a:ext cx="11201400" cy="923330"/>
          </a:xfrm>
          <a:prstGeom prst="rect">
            <a:avLst/>
          </a:prstGeom>
        </p:spPr>
        <p:txBody>
          <a:bodyPr wrap="square">
            <a:spAutoFit/>
          </a:bodyPr>
          <a:lstStyle/>
          <a:p>
            <a:r>
              <a:rPr lang="en-US" dirty="0" smtClean="0">
                <a:solidFill>
                  <a:schemeClr val="bg1"/>
                </a:solidFill>
              </a:rPr>
              <a:t>Basic Concepts</a:t>
            </a:r>
          </a:p>
          <a:p>
            <a:r>
              <a:rPr lang="en-US" dirty="0" smtClean="0">
                <a:solidFill>
                  <a:schemeClr val="bg1"/>
                </a:solidFill>
              </a:rPr>
              <a:t>Consider the input data stream as the “Input Table”. Every data item that is arriving on the stream is like a new row being appended to the Input Table</a:t>
            </a:r>
            <a:r>
              <a:rPr lang="en-US" dirty="0" smtClean="0"/>
              <a:t>.</a:t>
            </a:r>
            <a:endParaRPr lang="en-US" dirty="0"/>
          </a:p>
        </p:txBody>
      </p:sp>
      <p:pic>
        <p:nvPicPr>
          <p:cNvPr id="2050" name="Picture 2"/>
          <p:cNvPicPr>
            <a:picLocks noChangeAspect="1" noChangeArrowheads="1"/>
          </p:cNvPicPr>
          <p:nvPr/>
        </p:nvPicPr>
        <p:blipFill>
          <a:blip r:embed="rId3"/>
          <a:srcRect/>
          <a:stretch>
            <a:fillRect/>
          </a:stretch>
        </p:blipFill>
        <p:spPr bwMode="auto">
          <a:xfrm>
            <a:off x="42863" y="2792896"/>
            <a:ext cx="12106275" cy="3793642"/>
          </a:xfrm>
          <a:prstGeom prst="rect">
            <a:avLst/>
          </a:prstGeom>
          <a:noFill/>
          <a:ln w="9525">
            <a:noFill/>
            <a:miter lim="800000"/>
            <a:headEnd/>
            <a:tailEnd/>
          </a:ln>
          <a:effectLst/>
        </p:spPr>
      </p:pic>
    </p:spTree>
    <p:extLst>
      <p:ext uri="{BB962C8B-B14F-4D97-AF65-F5344CB8AC3E}">
        <p14:creationId xmlns="" xmlns:p14="http://schemas.microsoft.com/office/powerpoint/2010/main" val="2932509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28600" y="365125"/>
            <a:ext cx="11125200" cy="728179"/>
          </a:xfrm>
        </p:spPr>
        <p:txBody>
          <a:bodyPr>
            <a:normAutofit fontScale="90000"/>
          </a:bodyPr>
          <a:lstStyle/>
          <a:p>
            <a:r>
              <a:rPr lang="en-US" dirty="0" smtClean="0">
                <a:solidFill>
                  <a:schemeClr val="bg1"/>
                </a:solidFill>
              </a:rPr>
              <a:t/>
            </a:r>
            <a:br>
              <a:rPr lang="en-US" dirty="0" smtClean="0">
                <a:solidFill>
                  <a:schemeClr val="bg1"/>
                </a:solidFill>
              </a:rPr>
            </a:br>
            <a:r>
              <a:rPr lang="en-US" dirty="0" smtClean="0">
                <a:solidFill>
                  <a:schemeClr val="bg1"/>
                </a:solidFill>
              </a:rPr>
              <a:t>Programming Model</a:t>
            </a:r>
            <a:r>
              <a:rPr lang="en-US" dirty="0" smtClean="0"/>
              <a:t/>
            </a:r>
            <a:br>
              <a:rPr lang="en-US" dirty="0" smtClean="0"/>
            </a:br>
            <a:r>
              <a:rPr lang="en-US" dirty="0" smtClean="0"/>
              <a:t/>
            </a:r>
            <a:br>
              <a:rPr lang="en-US" dirty="0" smtClean="0"/>
            </a:br>
            <a:endParaRPr lang="en-US" dirty="0"/>
          </a:p>
        </p:txBody>
      </p:sp>
      <p:sp>
        <p:nvSpPr>
          <p:cNvPr id="4" name="Rectangle 3"/>
          <p:cNvSpPr/>
          <p:nvPr/>
        </p:nvSpPr>
        <p:spPr>
          <a:xfrm>
            <a:off x="168965" y="1282149"/>
            <a:ext cx="12023035" cy="400110"/>
          </a:xfrm>
          <a:prstGeom prst="rect">
            <a:avLst/>
          </a:prstGeom>
        </p:spPr>
        <p:txBody>
          <a:bodyPr wrap="square">
            <a:spAutoFit/>
          </a:bodyPr>
          <a:lstStyle/>
          <a:p>
            <a:r>
              <a:rPr lang="en-US" sz="2000" dirty="0" smtClean="0"/>
              <a:t> </a:t>
            </a:r>
            <a:endParaRPr lang="en-US" sz="2000" dirty="0"/>
          </a:p>
        </p:txBody>
      </p:sp>
      <p:sp>
        <p:nvSpPr>
          <p:cNvPr id="7" name="Rectangle 6"/>
          <p:cNvSpPr/>
          <p:nvPr/>
        </p:nvSpPr>
        <p:spPr>
          <a:xfrm>
            <a:off x="367748" y="924340"/>
            <a:ext cx="11519452" cy="1477328"/>
          </a:xfrm>
          <a:prstGeom prst="rect">
            <a:avLst/>
          </a:prstGeom>
        </p:spPr>
        <p:txBody>
          <a:bodyPr wrap="square">
            <a:spAutoFit/>
          </a:bodyPr>
          <a:lstStyle/>
          <a:p>
            <a:r>
              <a:rPr lang="en-US" dirty="0" smtClean="0">
                <a:solidFill>
                  <a:schemeClr val="bg1"/>
                </a:solidFill>
              </a:rPr>
              <a:t>A query on the input will generate the “Result Table”. Every trigger interval (say, every 1 second), new rows get appended to the Input Table, which eventually updates the Result Table. Whenever the result table gets updated, we would want to write the changed result rows to an external sink.</a:t>
            </a:r>
          </a:p>
          <a:p>
            <a:r>
              <a:rPr lang="en-US" dirty="0" smtClean="0"/>
              <a:t/>
            </a:r>
            <a:br>
              <a:rPr lang="en-US" dirty="0" smtClean="0"/>
            </a:br>
            <a:endParaRPr lang="en-US" dirty="0"/>
          </a:p>
        </p:txBody>
      </p:sp>
      <p:pic>
        <p:nvPicPr>
          <p:cNvPr id="3074" name="Picture 2"/>
          <p:cNvPicPr>
            <a:picLocks noChangeAspect="1" noChangeArrowheads="1"/>
          </p:cNvPicPr>
          <p:nvPr/>
        </p:nvPicPr>
        <p:blipFill>
          <a:blip r:embed="rId3"/>
          <a:srcRect/>
          <a:stretch>
            <a:fillRect/>
          </a:stretch>
        </p:blipFill>
        <p:spPr bwMode="auto">
          <a:xfrm>
            <a:off x="617469" y="1961322"/>
            <a:ext cx="10484540" cy="4724400"/>
          </a:xfrm>
          <a:prstGeom prst="rect">
            <a:avLst/>
          </a:prstGeom>
          <a:noFill/>
          <a:ln w="9525">
            <a:noFill/>
            <a:miter lim="800000"/>
            <a:headEnd/>
            <a:tailEnd/>
          </a:ln>
          <a:effectLst/>
        </p:spPr>
      </p:pic>
    </p:spTree>
    <p:extLst>
      <p:ext uri="{BB962C8B-B14F-4D97-AF65-F5344CB8AC3E}">
        <p14:creationId xmlns="" xmlns:p14="http://schemas.microsoft.com/office/powerpoint/2010/main" val="2932509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28600" y="365125"/>
            <a:ext cx="11125200" cy="728179"/>
          </a:xfrm>
        </p:spPr>
        <p:txBody>
          <a:bodyPr>
            <a:normAutofit fontScale="90000"/>
          </a:bodyPr>
          <a:lstStyle/>
          <a:p>
            <a:r>
              <a:rPr lang="en-US" dirty="0" smtClean="0">
                <a:solidFill>
                  <a:schemeClr val="bg1"/>
                </a:solidFill>
              </a:rPr>
              <a:t/>
            </a:r>
            <a:br>
              <a:rPr lang="en-US" dirty="0" smtClean="0">
                <a:solidFill>
                  <a:schemeClr val="bg1"/>
                </a:solidFill>
              </a:rPr>
            </a:br>
            <a:r>
              <a:rPr lang="en-US" dirty="0" smtClean="0">
                <a:solidFill>
                  <a:schemeClr val="bg1"/>
                </a:solidFill>
              </a:rPr>
              <a:t>Output Modes</a:t>
            </a:r>
            <a:r>
              <a:rPr lang="en-US" dirty="0" smtClean="0"/>
              <a:t/>
            </a:r>
            <a:br>
              <a:rPr lang="en-US" dirty="0" smtClean="0"/>
            </a:br>
            <a:r>
              <a:rPr lang="en-US" dirty="0" smtClean="0"/>
              <a:t/>
            </a:r>
            <a:br>
              <a:rPr lang="en-US" dirty="0" smtClean="0"/>
            </a:br>
            <a:endParaRPr lang="en-US" dirty="0"/>
          </a:p>
        </p:txBody>
      </p:sp>
      <p:sp>
        <p:nvSpPr>
          <p:cNvPr id="4" name="Rectangle 3"/>
          <p:cNvSpPr/>
          <p:nvPr/>
        </p:nvSpPr>
        <p:spPr>
          <a:xfrm>
            <a:off x="168965" y="1282149"/>
            <a:ext cx="12023035" cy="400110"/>
          </a:xfrm>
          <a:prstGeom prst="rect">
            <a:avLst/>
          </a:prstGeom>
        </p:spPr>
        <p:txBody>
          <a:bodyPr wrap="square">
            <a:spAutoFit/>
          </a:bodyPr>
          <a:lstStyle/>
          <a:p>
            <a:r>
              <a:rPr lang="en-US" sz="2000" dirty="0" smtClean="0"/>
              <a:t> </a:t>
            </a:r>
            <a:endParaRPr lang="en-US" sz="2000" dirty="0"/>
          </a:p>
        </p:txBody>
      </p:sp>
      <p:sp>
        <p:nvSpPr>
          <p:cNvPr id="5" name="Rectangle 4"/>
          <p:cNvSpPr/>
          <p:nvPr/>
        </p:nvSpPr>
        <p:spPr>
          <a:xfrm>
            <a:off x="337929" y="904461"/>
            <a:ext cx="11539331" cy="3416320"/>
          </a:xfrm>
          <a:prstGeom prst="rect">
            <a:avLst/>
          </a:prstGeom>
        </p:spPr>
        <p:txBody>
          <a:bodyPr wrap="square">
            <a:spAutoFit/>
          </a:bodyPr>
          <a:lstStyle/>
          <a:p>
            <a:r>
              <a:rPr lang="en-US" dirty="0" smtClean="0">
                <a:solidFill>
                  <a:schemeClr val="bg1"/>
                </a:solidFill>
              </a:rPr>
              <a:t>The “Output” is defined as what gets written out to the external storage. The output can be defined in a different mode:</a:t>
            </a:r>
          </a:p>
          <a:p>
            <a:endParaRPr lang="en-US" i="1" dirty="0" smtClean="0">
              <a:solidFill>
                <a:schemeClr val="bg1"/>
              </a:solidFill>
            </a:endParaRPr>
          </a:p>
          <a:p>
            <a:r>
              <a:rPr lang="en-US" i="1" dirty="0" smtClean="0">
                <a:solidFill>
                  <a:schemeClr val="bg1"/>
                </a:solidFill>
              </a:rPr>
              <a:t>Complete </a:t>
            </a:r>
            <a:r>
              <a:rPr lang="en-US" i="1" dirty="0" smtClean="0">
                <a:solidFill>
                  <a:schemeClr val="bg1"/>
                </a:solidFill>
              </a:rPr>
              <a:t>Mode</a:t>
            </a:r>
            <a:r>
              <a:rPr lang="en-US" dirty="0" smtClean="0">
                <a:solidFill>
                  <a:schemeClr val="bg1"/>
                </a:solidFill>
              </a:rPr>
              <a:t> - The entire updated Result Table will be written to the external storage. It is up to the storage connector to decide how to handle writing of the entire table.</a:t>
            </a:r>
          </a:p>
          <a:p>
            <a:endParaRPr lang="en-US" i="1" dirty="0" smtClean="0">
              <a:solidFill>
                <a:schemeClr val="bg1"/>
              </a:solidFill>
            </a:endParaRPr>
          </a:p>
          <a:p>
            <a:r>
              <a:rPr lang="en-US" i="1" dirty="0" smtClean="0">
                <a:solidFill>
                  <a:schemeClr val="bg1"/>
                </a:solidFill>
              </a:rPr>
              <a:t>Append </a:t>
            </a:r>
            <a:r>
              <a:rPr lang="en-US" i="1" dirty="0" smtClean="0">
                <a:solidFill>
                  <a:schemeClr val="bg1"/>
                </a:solidFill>
              </a:rPr>
              <a:t>Mode</a:t>
            </a:r>
            <a:r>
              <a:rPr lang="en-US" dirty="0" smtClean="0">
                <a:solidFill>
                  <a:schemeClr val="bg1"/>
                </a:solidFill>
              </a:rPr>
              <a:t> - Only the new rows appended in the Result Table since the last trigger will be written to the external storage. This is applicable only on the queries where existing rows in the Result Table are not expected to change.</a:t>
            </a:r>
          </a:p>
          <a:p>
            <a:endParaRPr lang="en-US" i="1" dirty="0" smtClean="0">
              <a:solidFill>
                <a:schemeClr val="bg1"/>
              </a:solidFill>
            </a:endParaRPr>
          </a:p>
          <a:p>
            <a:r>
              <a:rPr lang="en-US" i="1" dirty="0" smtClean="0">
                <a:solidFill>
                  <a:schemeClr val="bg1"/>
                </a:solidFill>
              </a:rPr>
              <a:t>Update </a:t>
            </a:r>
            <a:r>
              <a:rPr lang="en-US" i="1" dirty="0" smtClean="0">
                <a:solidFill>
                  <a:schemeClr val="bg1"/>
                </a:solidFill>
              </a:rPr>
              <a:t>Mode</a:t>
            </a:r>
            <a:r>
              <a:rPr lang="en-US" dirty="0" smtClean="0">
                <a:solidFill>
                  <a:schemeClr val="bg1"/>
                </a:solidFill>
              </a:rPr>
              <a:t> - Only the rows that were updated in the Result Table since the last trigger will be written to the external storage (available since Spark 2.1.1). Note that this is different from the Complete Mode in that this mode only outputs the rows that have changed since the last trigger. If the query doesn’t contain aggregations, it will be equivalent to Append mode</a:t>
            </a:r>
            <a:r>
              <a:rPr lang="en-US" dirty="0" smtClean="0"/>
              <a:t>.</a:t>
            </a:r>
            <a:endParaRPr lang="en-US" dirty="0"/>
          </a:p>
        </p:txBody>
      </p:sp>
      <p:sp>
        <p:nvSpPr>
          <p:cNvPr id="6" name="Rectangle 5"/>
          <p:cNvSpPr/>
          <p:nvPr/>
        </p:nvSpPr>
        <p:spPr>
          <a:xfrm>
            <a:off x="457200" y="1828800"/>
            <a:ext cx="11201400" cy="369332"/>
          </a:xfrm>
          <a:prstGeom prst="rect">
            <a:avLst/>
          </a:prstGeom>
        </p:spPr>
        <p:txBody>
          <a:bodyPr wrap="square">
            <a:spAutoFit/>
          </a:bodyPr>
          <a:lstStyle/>
          <a:p>
            <a:r>
              <a:rPr lang="en-US" dirty="0" smtClean="0"/>
              <a:t>.</a:t>
            </a:r>
            <a:endParaRPr lang="en-US" dirty="0"/>
          </a:p>
        </p:txBody>
      </p:sp>
    </p:spTree>
    <p:extLst>
      <p:ext uri="{BB962C8B-B14F-4D97-AF65-F5344CB8AC3E}">
        <p14:creationId xmlns="" xmlns:p14="http://schemas.microsoft.com/office/powerpoint/2010/main" val="2932509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solidFill>
                  <a:srgbClr val="F5F5F5"/>
                </a:solidFill>
              </a:rPr>
              <a:t>Structured Streaming</a:t>
            </a:r>
            <a:r>
              <a:rPr lang="en-US" dirty="0" smtClean="0"/>
              <a:t/>
            </a:r>
            <a:br>
              <a:rPr lang="en-US" dirty="0" smtClean="0"/>
            </a:br>
            <a:endParaRPr lang="en-US" dirty="0"/>
          </a:p>
        </p:txBody>
      </p:sp>
      <p:sp>
        <p:nvSpPr>
          <p:cNvPr id="4" name="Rectangle 3"/>
          <p:cNvSpPr/>
          <p:nvPr/>
        </p:nvSpPr>
        <p:spPr>
          <a:xfrm>
            <a:off x="168965" y="1282149"/>
            <a:ext cx="12023035" cy="4093428"/>
          </a:xfrm>
          <a:prstGeom prst="rect">
            <a:avLst/>
          </a:prstGeom>
        </p:spPr>
        <p:txBody>
          <a:bodyPr wrap="square">
            <a:spAutoFit/>
          </a:bodyPr>
          <a:lstStyle/>
          <a:p>
            <a:r>
              <a:rPr lang="en-US" sz="2000" dirty="0" smtClean="0">
                <a:solidFill>
                  <a:schemeClr val="bg1"/>
                </a:solidFill>
              </a:rPr>
              <a:t>Structured Streaming is a scalable and fault-tolerant stream processing engine built on the Spark SQL engine</a:t>
            </a:r>
            <a:r>
              <a:rPr lang="en-US" sz="2000" dirty="0" smtClean="0">
                <a:solidFill>
                  <a:schemeClr val="bg1"/>
                </a:solidFill>
              </a:rPr>
              <a:t>.</a:t>
            </a:r>
          </a:p>
          <a:p>
            <a:endParaRPr lang="en-US" sz="2000" dirty="0" smtClean="0">
              <a:solidFill>
                <a:schemeClr val="bg1"/>
              </a:solidFill>
            </a:endParaRPr>
          </a:p>
          <a:p>
            <a:r>
              <a:rPr lang="en-US" sz="2000" dirty="0" smtClean="0">
                <a:solidFill>
                  <a:schemeClr val="bg1"/>
                </a:solidFill>
              </a:rPr>
              <a:t>The </a:t>
            </a:r>
            <a:r>
              <a:rPr lang="en-US" sz="2000" dirty="0" smtClean="0">
                <a:solidFill>
                  <a:schemeClr val="bg1"/>
                </a:solidFill>
              </a:rPr>
              <a:t>Spark SQL engine will take care of running it incrementally and continuously and updating the final result as streaming data continues to </a:t>
            </a:r>
            <a:r>
              <a:rPr lang="en-US" sz="2000" dirty="0" smtClean="0">
                <a:solidFill>
                  <a:schemeClr val="bg1"/>
                </a:solidFill>
              </a:rPr>
              <a:t>arrive</a:t>
            </a:r>
          </a:p>
          <a:p>
            <a:endParaRPr lang="en-IN" sz="2000" dirty="0" smtClean="0">
              <a:solidFill>
                <a:schemeClr val="bg1"/>
              </a:solidFill>
            </a:endParaRPr>
          </a:p>
          <a:p>
            <a:r>
              <a:rPr lang="en-US" sz="2000" dirty="0" smtClean="0">
                <a:solidFill>
                  <a:schemeClr val="bg1"/>
                </a:solidFill>
              </a:rPr>
              <a:t>You can use the </a:t>
            </a:r>
            <a:r>
              <a:rPr lang="en-US" sz="2000" dirty="0" smtClean="0">
                <a:solidFill>
                  <a:schemeClr val="bg1"/>
                </a:solidFill>
              </a:rPr>
              <a:t>Data frame in </a:t>
            </a:r>
            <a:r>
              <a:rPr lang="en-US" sz="2000" dirty="0" err="1" smtClean="0">
                <a:solidFill>
                  <a:schemeClr val="bg1"/>
                </a:solidFill>
              </a:rPr>
              <a:t>Scala</a:t>
            </a:r>
            <a:r>
              <a:rPr lang="en-US" sz="2000" dirty="0" smtClean="0">
                <a:solidFill>
                  <a:schemeClr val="bg1"/>
                </a:solidFill>
              </a:rPr>
              <a:t>, Java, Python or R to express streaming aggregations, event-time windows, </a:t>
            </a:r>
            <a:r>
              <a:rPr lang="en-US" sz="2000" dirty="0" smtClean="0">
                <a:solidFill>
                  <a:schemeClr val="bg1"/>
                </a:solidFill>
              </a:rPr>
              <a:t>stream-to-batch joins, etc.</a:t>
            </a:r>
          </a:p>
          <a:p>
            <a:endParaRPr lang="en-IN" sz="2000" dirty="0" smtClean="0">
              <a:solidFill>
                <a:schemeClr val="bg1"/>
              </a:solidFill>
            </a:endParaRPr>
          </a:p>
          <a:p>
            <a:r>
              <a:rPr lang="en-US" sz="2000" dirty="0" smtClean="0">
                <a:solidFill>
                  <a:schemeClr val="bg1"/>
                </a:solidFill>
              </a:rPr>
              <a:t>Structured Streaming queries are processed using a </a:t>
            </a:r>
            <a:r>
              <a:rPr lang="en-US" sz="2000" i="1" dirty="0" smtClean="0">
                <a:solidFill>
                  <a:schemeClr val="bg1"/>
                </a:solidFill>
              </a:rPr>
              <a:t>micro-batch processing</a:t>
            </a:r>
            <a:r>
              <a:rPr lang="en-US" sz="2000" dirty="0" smtClean="0">
                <a:solidFill>
                  <a:schemeClr val="bg1"/>
                </a:solidFill>
              </a:rPr>
              <a:t> engine, which processes data streams as a series of small batch jobs thereby achieving end-to-end latencies as low as 100 </a:t>
            </a:r>
            <a:r>
              <a:rPr lang="en-US" sz="2000" dirty="0" smtClean="0">
                <a:solidFill>
                  <a:schemeClr val="bg1"/>
                </a:solidFill>
              </a:rPr>
              <a:t>milliseconds</a:t>
            </a:r>
          </a:p>
          <a:p>
            <a:endParaRPr lang="en-IN" sz="2000" dirty="0" smtClean="0">
              <a:solidFill>
                <a:schemeClr val="bg1"/>
              </a:solidFill>
            </a:endParaRPr>
          </a:p>
          <a:p>
            <a:r>
              <a:rPr lang="en-US" sz="2000" dirty="0" smtClean="0">
                <a:solidFill>
                  <a:schemeClr val="bg1"/>
                </a:solidFill>
              </a:rPr>
              <a:t>Spark 2.3</a:t>
            </a:r>
            <a:r>
              <a:rPr lang="en-US" sz="2000" dirty="0" smtClean="0">
                <a:solidFill>
                  <a:schemeClr val="bg1"/>
                </a:solidFill>
              </a:rPr>
              <a:t>, </a:t>
            </a:r>
            <a:r>
              <a:rPr lang="en-US" sz="2000" dirty="0" smtClean="0">
                <a:solidFill>
                  <a:schemeClr val="bg1"/>
                </a:solidFill>
              </a:rPr>
              <a:t>introduced a new low-latency processing mode called </a:t>
            </a:r>
            <a:r>
              <a:rPr lang="en-US" sz="2000" b="1" dirty="0" smtClean="0">
                <a:solidFill>
                  <a:schemeClr val="bg1"/>
                </a:solidFill>
              </a:rPr>
              <a:t>Continuous Processing</a:t>
            </a:r>
            <a:r>
              <a:rPr lang="en-US" sz="2000" dirty="0" smtClean="0">
                <a:solidFill>
                  <a:schemeClr val="bg1"/>
                </a:solidFill>
              </a:rPr>
              <a:t>, which can achieve end-to-end latencies as low as 1 millisecond</a:t>
            </a:r>
            <a:r>
              <a:rPr lang="en-US" sz="2000" dirty="0" smtClean="0"/>
              <a:t> </a:t>
            </a:r>
            <a:endParaRPr lang="en-US" sz="2000" dirty="0"/>
          </a:p>
        </p:txBody>
      </p:sp>
      <p:pic>
        <p:nvPicPr>
          <p:cNvPr id="4098" name="Picture 2"/>
          <p:cNvPicPr>
            <a:picLocks noChangeAspect="1" noChangeArrowheads="1"/>
          </p:cNvPicPr>
          <p:nvPr/>
        </p:nvPicPr>
        <p:blipFill>
          <a:blip r:embed="rId2"/>
          <a:srcRect/>
          <a:stretch>
            <a:fillRect/>
          </a:stretch>
        </p:blipFill>
        <p:spPr bwMode="auto">
          <a:xfrm>
            <a:off x="0" y="114300"/>
            <a:ext cx="11897139" cy="6629400"/>
          </a:xfrm>
          <a:prstGeom prst="rect">
            <a:avLst/>
          </a:prstGeom>
          <a:noFill/>
          <a:ln w="9525">
            <a:noFill/>
            <a:miter lim="800000"/>
            <a:headEnd/>
            <a:tailEnd/>
          </a:ln>
          <a:effectLst/>
        </p:spPr>
      </p:pic>
    </p:spTree>
    <p:extLst>
      <p:ext uri="{BB962C8B-B14F-4D97-AF65-F5344CB8AC3E}">
        <p14:creationId xmlns="" xmlns:p14="http://schemas.microsoft.com/office/powerpoint/2010/main" val="2932509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0B8DADD-A79A-43C8-9A0B-A0643E1A4BC3}"/>
              </a:ext>
            </a:extLst>
          </p:cNvPr>
          <p:cNvSpPr>
            <a:spLocks noGrp="1"/>
          </p:cNvSpPr>
          <p:nvPr>
            <p:ph type="title"/>
          </p:nvPr>
        </p:nvSpPr>
        <p:spPr/>
        <p:txBody>
          <a:bodyPr>
            <a:normAutofit/>
          </a:bodyPr>
          <a:lstStyle/>
          <a:p>
            <a:r>
              <a:rPr lang="en-US" dirty="0">
                <a:solidFill>
                  <a:schemeClr val="bg1"/>
                </a:solidFill>
                <a:latin typeface="Roboto" pitchFamily="2" charset="0"/>
                <a:ea typeface="Roboto" pitchFamily="2" charset="0"/>
              </a:rPr>
              <a:t>What is Streaming?</a:t>
            </a:r>
          </a:p>
        </p:txBody>
      </p:sp>
      <p:sp>
        <p:nvSpPr>
          <p:cNvPr id="3" name="Content Placeholder 2">
            <a:extLst>
              <a:ext uri="{FF2B5EF4-FFF2-40B4-BE49-F238E27FC236}">
                <a16:creationId xmlns="" xmlns:a16="http://schemas.microsoft.com/office/drawing/2014/main" id="{FE433BE5-8C00-4E8A-97A9-747C3ABE621C}"/>
              </a:ext>
            </a:extLst>
          </p:cNvPr>
          <p:cNvSpPr>
            <a:spLocks noGrp="1"/>
          </p:cNvSpPr>
          <p:nvPr>
            <p:ph idx="1"/>
          </p:nvPr>
        </p:nvSpPr>
        <p:spPr/>
        <p:txBody>
          <a:bodyPr>
            <a:normAutofit/>
          </a:bodyPr>
          <a:lstStyle/>
          <a:p>
            <a:pPr fontAlgn="base"/>
            <a:r>
              <a:rPr lang="en-US" dirty="0">
                <a:solidFill>
                  <a:schemeClr val="bg1"/>
                </a:solidFill>
                <a:latin typeface="Roboto" pitchFamily="2" charset="0"/>
                <a:ea typeface="Roboto" pitchFamily="2" charset="0"/>
              </a:rPr>
              <a:t>Data is generated continuously from one or many sources</a:t>
            </a:r>
          </a:p>
          <a:p>
            <a:pPr fontAlgn="base"/>
            <a:r>
              <a:rPr lang="en-US" dirty="0">
                <a:solidFill>
                  <a:schemeClr val="bg1"/>
                </a:solidFill>
                <a:latin typeface="Roboto" pitchFamily="2" charset="0"/>
                <a:ea typeface="Roboto" pitchFamily="2" charset="0"/>
              </a:rPr>
              <a:t>Sources typically send in data simultaneously</a:t>
            </a:r>
          </a:p>
          <a:p>
            <a:pPr fontAlgn="base"/>
            <a:r>
              <a:rPr lang="en-US" dirty="0">
                <a:solidFill>
                  <a:schemeClr val="bg1"/>
                </a:solidFill>
                <a:latin typeface="Roboto" pitchFamily="2" charset="0"/>
                <a:ea typeface="Roboto" pitchFamily="2" charset="0"/>
              </a:rPr>
              <a:t>Data comes in small packages (kilobyte scale) in succession</a:t>
            </a:r>
          </a:p>
          <a:p>
            <a:endParaRPr lang="en-US" sz="2000" dirty="0">
              <a:latin typeface="Roboto" pitchFamily="2" charset="0"/>
              <a:ea typeface="Roboto" pitchFamily="2" charset="0"/>
            </a:endParaRPr>
          </a:p>
        </p:txBody>
      </p:sp>
    </p:spTree>
    <p:extLst>
      <p:ext uri="{BB962C8B-B14F-4D97-AF65-F5344CB8AC3E}">
        <p14:creationId xmlns="" xmlns:p14="http://schemas.microsoft.com/office/powerpoint/2010/main" val="1470546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3FC5D82-F973-4FF8-BD6C-9B3B0C6C467A}"/>
              </a:ext>
            </a:extLst>
          </p:cNvPr>
          <p:cNvSpPr>
            <a:spLocks noGrp="1"/>
          </p:cNvSpPr>
          <p:nvPr>
            <p:ph type="title"/>
          </p:nvPr>
        </p:nvSpPr>
        <p:spPr/>
        <p:txBody>
          <a:bodyPr/>
          <a:lstStyle/>
          <a:p>
            <a:r>
              <a:rPr lang="en-US" dirty="0">
                <a:solidFill>
                  <a:schemeClr val="bg1"/>
                </a:solidFill>
                <a:latin typeface="Roboto" pitchFamily="2" charset="0"/>
                <a:ea typeface="Roboto" pitchFamily="2" charset="0"/>
              </a:rPr>
              <a:t>Why use Streaming</a:t>
            </a:r>
            <a:r>
              <a:rPr lang="en-US" dirty="0">
                <a:solidFill>
                  <a:schemeClr val="bg1"/>
                </a:solidFill>
                <a:latin typeface="Consolas" panose="020B0609020204030204" pitchFamily="49" charset="0"/>
              </a:rPr>
              <a:t>?</a:t>
            </a:r>
          </a:p>
        </p:txBody>
      </p:sp>
      <p:sp>
        <p:nvSpPr>
          <p:cNvPr id="3" name="Content Placeholder 2">
            <a:extLst>
              <a:ext uri="{FF2B5EF4-FFF2-40B4-BE49-F238E27FC236}">
                <a16:creationId xmlns="" xmlns:a16="http://schemas.microsoft.com/office/drawing/2014/main" id="{6E13BEF3-4A88-4145-A9D8-9160CA0524EE}"/>
              </a:ext>
            </a:extLst>
          </p:cNvPr>
          <p:cNvSpPr>
            <a:spLocks noGrp="1"/>
          </p:cNvSpPr>
          <p:nvPr>
            <p:ph idx="1"/>
          </p:nvPr>
        </p:nvSpPr>
        <p:spPr/>
        <p:txBody>
          <a:bodyPr>
            <a:normAutofit/>
          </a:bodyPr>
          <a:lstStyle/>
          <a:p>
            <a:r>
              <a:rPr lang="en-US" dirty="0">
                <a:solidFill>
                  <a:schemeClr val="bg1"/>
                </a:solidFill>
              </a:rPr>
              <a:t>A lot of applications use continuously-updated data</a:t>
            </a:r>
          </a:p>
          <a:p>
            <a:r>
              <a:rPr lang="en-US" dirty="0">
                <a:solidFill>
                  <a:schemeClr val="bg1"/>
                </a:solidFill>
              </a:rPr>
              <a:t>Examples:</a:t>
            </a:r>
          </a:p>
          <a:p>
            <a:pPr lvl="1"/>
            <a:r>
              <a:rPr lang="en-US" dirty="0">
                <a:solidFill>
                  <a:schemeClr val="bg1"/>
                </a:solidFill>
              </a:rPr>
              <a:t>Sensors in vehicles, industrial equipment, and machinery send data to streaming for performance measurement.</a:t>
            </a:r>
          </a:p>
          <a:p>
            <a:pPr lvl="1"/>
            <a:r>
              <a:rPr lang="en-US" dirty="0">
                <a:solidFill>
                  <a:schemeClr val="bg1"/>
                </a:solidFill>
              </a:rPr>
              <a:t>A website tracking geo-location data from customer’s phones, which is gathered by streaming, so the website can make recommendations of which restaurants to visit</a:t>
            </a:r>
          </a:p>
          <a:p>
            <a:pPr lvl="1"/>
            <a:r>
              <a:rPr lang="en-US" dirty="0">
                <a:solidFill>
                  <a:schemeClr val="bg1"/>
                </a:solidFill>
              </a:rPr>
              <a:t>Solar power company monitoring panel performance through streaming</a:t>
            </a:r>
          </a:p>
          <a:p>
            <a:pPr lvl="1"/>
            <a:r>
              <a:rPr lang="en-US" dirty="0">
                <a:solidFill>
                  <a:schemeClr val="bg1"/>
                </a:solidFill>
              </a:rPr>
              <a:t>Online gaming company collecting streaming data about player-game interactions</a:t>
            </a:r>
          </a:p>
          <a:p>
            <a:pPr lvl="1"/>
            <a:endParaRPr lang="en-US" dirty="0">
              <a:solidFill>
                <a:schemeClr val="bg1"/>
              </a:solidFill>
            </a:endParaRPr>
          </a:p>
          <a:p>
            <a:endParaRPr lang="en-US" dirty="0">
              <a:solidFill>
                <a:schemeClr val="bg1"/>
              </a:solidFill>
            </a:endParaRPr>
          </a:p>
        </p:txBody>
      </p:sp>
    </p:spTree>
    <p:extLst>
      <p:ext uri="{BB962C8B-B14F-4D97-AF65-F5344CB8AC3E}">
        <p14:creationId xmlns="" xmlns:p14="http://schemas.microsoft.com/office/powerpoint/2010/main" val="676355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3FC5D82-F973-4FF8-BD6C-9B3B0C6C467A}"/>
              </a:ext>
            </a:extLst>
          </p:cNvPr>
          <p:cNvSpPr>
            <a:spLocks noGrp="1"/>
          </p:cNvSpPr>
          <p:nvPr>
            <p:ph type="title"/>
          </p:nvPr>
        </p:nvSpPr>
        <p:spPr>
          <a:xfrm>
            <a:off x="838200" y="365126"/>
            <a:ext cx="10515600" cy="926962"/>
          </a:xfrm>
        </p:spPr>
        <p:txBody>
          <a:bodyPr/>
          <a:lstStyle/>
          <a:p>
            <a:r>
              <a:rPr lang="en-US" dirty="0" smtClean="0">
                <a:solidFill>
                  <a:schemeClr val="bg1"/>
                </a:solidFill>
              </a:rPr>
              <a:t>Spark Streaming </a:t>
            </a:r>
            <a:endParaRPr lang="en-US" dirty="0">
              <a:solidFill>
                <a:schemeClr val="bg1"/>
              </a:solidFill>
              <a:latin typeface="Consolas" panose="020B0609020204030204" pitchFamily="49" charset="0"/>
            </a:endParaRPr>
          </a:p>
        </p:txBody>
      </p:sp>
      <p:sp>
        <p:nvSpPr>
          <p:cNvPr id="3" name="Content Placeholder 2">
            <a:extLst>
              <a:ext uri="{FF2B5EF4-FFF2-40B4-BE49-F238E27FC236}">
                <a16:creationId xmlns="" xmlns:a16="http://schemas.microsoft.com/office/drawing/2014/main" id="{6E13BEF3-4A88-4145-A9D8-9160CA0524EE}"/>
              </a:ext>
            </a:extLst>
          </p:cNvPr>
          <p:cNvSpPr>
            <a:spLocks noGrp="1"/>
          </p:cNvSpPr>
          <p:nvPr>
            <p:ph idx="1"/>
          </p:nvPr>
        </p:nvSpPr>
        <p:spPr>
          <a:xfrm>
            <a:off x="838200" y="1825625"/>
            <a:ext cx="10515600" cy="2438262"/>
          </a:xfrm>
        </p:spPr>
        <p:txBody>
          <a:bodyPr>
            <a:normAutofit/>
          </a:bodyPr>
          <a:lstStyle/>
          <a:p>
            <a:pPr>
              <a:buNone/>
            </a:pPr>
            <a:endParaRPr lang="en-US" dirty="0" smtClean="0">
              <a:solidFill>
                <a:schemeClr val="bg1"/>
              </a:solidFill>
            </a:endParaRPr>
          </a:p>
          <a:p>
            <a:endParaRPr lang="en-US" dirty="0">
              <a:solidFill>
                <a:schemeClr val="bg1"/>
              </a:solidFill>
            </a:endParaRPr>
          </a:p>
        </p:txBody>
      </p:sp>
      <p:sp>
        <p:nvSpPr>
          <p:cNvPr id="4" name="Rectangle 3"/>
          <p:cNvSpPr/>
          <p:nvPr/>
        </p:nvSpPr>
        <p:spPr>
          <a:xfrm>
            <a:off x="934277" y="1242391"/>
            <a:ext cx="10684565" cy="2862322"/>
          </a:xfrm>
          <a:prstGeom prst="rect">
            <a:avLst/>
          </a:prstGeom>
        </p:spPr>
        <p:txBody>
          <a:bodyPr wrap="square">
            <a:spAutoFit/>
          </a:bodyPr>
          <a:lstStyle/>
          <a:p>
            <a:r>
              <a:rPr lang="en-US" dirty="0" smtClean="0">
                <a:solidFill>
                  <a:schemeClr val="bg1"/>
                </a:solidFill>
              </a:rPr>
              <a:t>Spark Streaming  enables scalable, high-throughput, fault-tolerant stream processing of live data streams.</a:t>
            </a:r>
          </a:p>
          <a:p>
            <a:endParaRPr lang="en-US" dirty="0" smtClean="0">
              <a:solidFill>
                <a:schemeClr val="bg1"/>
              </a:solidFill>
            </a:endParaRPr>
          </a:p>
          <a:p>
            <a:r>
              <a:rPr lang="en-US" dirty="0" smtClean="0">
                <a:solidFill>
                  <a:schemeClr val="bg1"/>
                </a:solidFill>
              </a:rPr>
              <a:t>Data can be ingested from many sources like Kafka, Kinesis, or TCP sockets, </a:t>
            </a:r>
          </a:p>
          <a:p>
            <a:endParaRPr lang="en-US" dirty="0" smtClean="0">
              <a:solidFill>
                <a:schemeClr val="bg1"/>
              </a:solidFill>
            </a:endParaRPr>
          </a:p>
          <a:p>
            <a:r>
              <a:rPr lang="en-US" dirty="0" smtClean="0">
                <a:solidFill>
                  <a:schemeClr val="bg1"/>
                </a:solidFill>
              </a:rPr>
              <a:t>Data can be processed using complex algorithms expressed with high-level functions like map, reduce, join and window</a:t>
            </a:r>
          </a:p>
          <a:p>
            <a:endParaRPr lang="en-US" dirty="0" smtClean="0">
              <a:solidFill>
                <a:schemeClr val="bg1"/>
              </a:solidFill>
            </a:endParaRPr>
          </a:p>
          <a:p>
            <a:r>
              <a:rPr lang="en-US" dirty="0" smtClean="0">
                <a:solidFill>
                  <a:schemeClr val="bg1"/>
                </a:solidFill>
              </a:rPr>
              <a:t>processed data can be pushed out to </a:t>
            </a:r>
            <a:r>
              <a:rPr lang="en-US" dirty="0" err="1" smtClean="0">
                <a:solidFill>
                  <a:schemeClr val="bg1"/>
                </a:solidFill>
              </a:rPr>
              <a:t>filesystems</a:t>
            </a:r>
            <a:r>
              <a:rPr lang="en-US" dirty="0" smtClean="0">
                <a:solidFill>
                  <a:schemeClr val="bg1"/>
                </a:solidFill>
              </a:rPr>
              <a:t>, databases, and live dashboards.</a:t>
            </a:r>
          </a:p>
          <a:p>
            <a:endParaRPr lang="en-US" dirty="0" smtClean="0">
              <a:solidFill>
                <a:schemeClr val="bg1"/>
              </a:solidFill>
            </a:endParaRPr>
          </a:p>
          <a:p>
            <a:r>
              <a:rPr lang="en-US" dirty="0" smtClean="0">
                <a:solidFill>
                  <a:schemeClr val="bg1"/>
                </a:solidFill>
              </a:rPr>
              <a:t>can apply Spark’s machine learning and graph processing algorithms on data streams.</a:t>
            </a:r>
          </a:p>
        </p:txBody>
      </p:sp>
      <p:pic>
        <p:nvPicPr>
          <p:cNvPr id="8195" name="Picture 3"/>
          <p:cNvPicPr>
            <a:picLocks noChangeAspect="1" noChangeArrowheads="1"/>
          </p:cNvPicPr>
          <p:nvPr/>
        </p:nvPicPr>
        <p:blipFill>
          <a:blip r:embed="rId4"/>
          <a:srcRect/>
          <a:stretch>
            <a:fillRect/>
          </a:stretch>
        </p:blipFill>
        <p:spPr bwMode="auto">
          <a:xfrm>
            <a:off x="1198287" y="4263886"/>
            <a:ext cx="9020175" cy="2216634"/>
          </a:xfrm>
          <a:prstGeom prst="rect">
            <a:avLst/>
          </a:prstGeom>
          <a:noFill/>
          <a:ln w="9525">
            <a:noFill/>
            <a:miter lim="800000"/>
            <a:headEnd/>
            <a:tailEnd/>
          </a:ln>
          <a:effectLst/>
        </p:spPr>
      </p:pic>
    </p:spTree>
    <p:extLst>
      <p:ext uri="{BB962C8B-B14F-4D97-AF65-F5344CB8AC3E}">
        <p14:creationId xmlns="" xmlns:p14="http://schemas.microsoft.com/office/powerpoint/2010/main" val="676355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33091AE-9844-4848-839E-FA57BFA9AB31}"/>
              </a:ext>
            </a:extLst>
          </p:cNvPr>
          <p:cNvSpPr txBox="1">
            <a:spLocks/>
          </p:cNvSpPr>
          <p:nvPr/>
        </p:nvSpPr>
        <p:spPr>
          <a:xfrm>
            <a:off x="838200" y="365125"/>
            <a:ext cx="10515600" cy="887205"/>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solidFill>
                  <a:schemeClr val="bg1"/>
                </a:solidFill>
                <a:latin typeface="Roboto" pitchFamily="2" charset="0"/>
                <a:ea typeface="Roboto" pitchFamily="2" charset="0"/>
              </a:rPr>
              <a:t>How  </a:t>
            </a:r>
            <a:r>
              <a:rPr lang="en-US" sz="3600" dirty="0">
                <a:solidFill>
                  <a:schemeClr val="bg1"/>
                </a:solidFill>
                <a:latin typeface="Roboto" pitchFamily="2" charset="0"/>
                <a:ea typeface="Roboto" pitchFamily="2" charset="0"/>
              </a:rPr>
              <a:t>Apache Spark </a:t>
            </a:r>
            <a:r>
              <a:rPr lang="en-US" sz="3600" dirty="0" smtClean="0">
                <a:solidFill>
                  <a:schemeClr val="bg1"/>
                </a:solidFill>
                <a:latin typeface="Roboto" pitchFamily="2" charset="0"/>
                <a:ea typeface="Roboto" pitchFamily="2" charset="0"/>
              </a:rPr>
              <a:t>Streaming works?</a:t>
            </a:r>
            <a:endParaRPr lang="en-US" sz="3600" dirty="0">
              <a:solidFill>
                <a:schemeClr val="bg1"/>
              </a:solidFill>
              <a:latin typeface="Roboto" pitchFamily="2" charset="0"/>
              <a:ea typeface="Roboto" pitchFamily="2" charset="0"/>
            </a:endParaRPr>
          </a:p>
        </p:txBody>
      </p:sp>
      <p:sp>
        <p:nvSpPr>
          <p:cNvPr id="3" name="Content Placeholder 2">
            <a:extLst>
              <a:ext uri="{FF2B5EF4-FFF2-40B4-BE49-F238E27FC236}">
                <a16:creationId xmlns="" xmlns:a16="http://schemas.microsoft.com/office/drawing/2014/main" id="{19FA022B-34BD-47C3-93CF-904DFB621FB0}"/>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latin typeface="Roboto" pitchFamily="2" charset="0"/>
              <a:ea typeface="Roboto" pitchFamily="2" charset="0"/>
            </a:endParaRPr>
          </a:p>
        </p:txBody>
      </p:sp>
      <p:sp>
        <p:nvSpPr>
          <p:cNvPr id="5" name="Rectangle 4"/>
          <p:cNvSpPr/>
          <p:nvPr/>
        </p:nvSpPr>
        <p:spPr>
          <a:xfrm>
            <a:off x="636104" y="1361661"/>
            <a:ext cx="11141766" cy="646331"/>
          </a:xfrm>
          <a:prstGeom prst="rect">
            <a:avLst/>
          </a:prstGeom>
        </p:spPr>
        <p:txBody>
          <a:bodyPr wrap="square">
            <a:spAutoFit/>
          </a:bodyPr>
          <a:lstStyle/>
          <a:p>
            <a:r>
              <a:rPr lang="en-US" b="1" dirty="0" smtClean="0">
                <a:solidFill>
                  <a:schemeClr val="bg1"/>
                </a:solidFill>
              </a:rPr>
              <a:t>Spark Streaming receives live input data streams and divides the data into batches, which are then processed by the Spark engine to generate the final stream of results in batches.</a:t>
            </a:r>
            <a:endParaRPr lang="en-US" b="1" dirty="0">
              <a:solidFill>
                <a:schemeClr val="bg1"/>
              </a:solidFill>
            </a:endParaRPr>
          </a:p>
        </p:txBody>
      </p:sp>
      <p:pic>
        <p:nvPicPr>
          <p:cNvPr id="6145" name="Picture 1"/>
          <p:cNvPicPr>
            <a:picLocks noChangeAspect="1" noChangeArrowheads="1"/>
          </p:cNvPicPr>
          <p:nvPr/>
        </p:nvPicPr>
        <p:blipFill>
          <a:blip r:embed="rId3"/>
          <a:srcRect/>
          <a:stretch>
            <a:fillRect/>
          </a:stretch>
        </p:blipFill>
        <p:spPr bwMode="auto">
          <a:xfrm>
            <a:off x="775460" y="2234027"/>
            <a:ext cx="9229725" cy="1495425"/>
          </a:xfrm>
          <a:prstGeom prst="rect">
            <a:avLst/>
          </a:prstGeom>
          <a:noFill/>
          <a:ln w="9525">
            <a:noFill/>
            <a:miter lim="800000"/>
            <a:headEnd/>
            <a:tailEnd/>
          </a:ln>
          <a:effectLst/>
        </p:spPr>
      </p:pic>
      <p:sp>
        <p:nvSpPr>
          <p:cNvPr id="7" name="Rectangle 6"/>
          <p:cNvSpPr/>
          <p:nvPr/>
        </p:nvSpPr>
        <p:spPr>
          <a:xfrm>
            <a:off x="771938" y="4239544"/>
            <a:ext cx="11420061" cy="646331"/>
          </a:xfrm>
          <a:prstGeom prst="rect">
            <a:avLst/>
          </a:prstGeom>
        </p:spPr>
        <p:txBody>
          <a:bodyPr wrap="square">
            <a:spAutoFit/>
          </a:bodyPr>
          <a:lstStyle/>
          <a:p>
            <a:r>
              <a:rPr lang="en-US" b="1" dirty="0" smtClean="0">
                <a:solidFill>
                  <a:schemeClr val="bg1"/>
                </a:solidFill>
              </a:rPr>
              <a:t>Spark Streaming provides a high-level abstraction called </a:t>
            </a:r>
            <a:r>
              <a:rPr lang="en-US" b="1" i="1" dirty="0" err="1" smtClean="0">
                <a:solidFill>
                  <a:schemeClr val="bg1"/>
                </a:solidFill>
              </a:rPr>
              <a:t>discretized</a:t>
            </a:r>
            <a:r>
              <a:rPr lang="en-US" b="1" i="1" dirty="0" smtClean="0">
                <a:solidFill>
                  <a:schemeClr val="bg1"/>
                </a:solidFill>
              </a:rPr>
              <a:t> stream</a:t>
            </a:r>
            <a:r>
              <a:rPr lang="en-US" b="1" dirty="0" smtClean="0">
                <a:solidFill>
                  <a:schemeClr val="bg1"/>
                </a:solidFill>
              </a:rPr>
              <a:t> or </a:t>
            </a:r>
            <a:r>
              <a:rPr lang="en-US" b="1" i="1" dirty="0" err="1" smtClean="0">
                <a:solidFill>
                  <a:schemeClr val="bg1"/>
                </a:solidFill>
              </a:rPr>
              <a:t>DStream</a:t>
            </a:r>
            <a:r>
              <a:rPr lang="en-US" b="1" dirty="0" smtClean="0">
                <a:solidFill>
                  <a:schemeClr val="bg1"/>
                </a:solidFill>
              </a:rPr>
              <a:t>, which represents a continuous stream of data.</a:t>
            </a:r>
            <a:endParaRPr lang="en-US" b="1" dirty="0">
              <a:solidFill>
                <a:schemeClr val="bg1"/>
              </a:solidFill>
            </a:endParaRPr>
          </a:p>
        </p:txBody>
      </p:sp>
    </p:spTree>
    <p:extLst>
      <p:ext uri="{BB962C8B-B14F-4D97-AF65-F5344CB8AC3E}">
        <p14:creationId xmlns="" xmlns:p14="http://schemas.microsoft.com/office/powerpoint/2010/main" val="251987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C9F34AD0-4605-4681-B56A-200DEE596588}"/>
              </a:ext>
            </a:extLst>
          </p:cNvPr>
          <p:cNvSpPr/>
          <p:nvPr/>
        </p:nvSpPr>
        <p:spPr>
          <a:xfrm>
            <a:off x="2566092" y="1251683"/>
            <a:ext cx="7059816" cy="17418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a:p>
            <a:pPr algn="ctr"/>
            <a:endParaRPr lang="en-US" sz="2800" dirty="0"/>
          </a:p>
          <a:p>
            <a:pPr algn="ctr"/>
            <a:endParaRPr lang="en-US" sz="2800" dirty="0"/>
          </a:p>
          <a:p>
            <a:pPr algn="ctr"/>
            <a:r>
              <a:rPr lang="en-US" sz="2800" dirty="0"/>
              <a:t>Programming Language API</a:t>
            </a:r>
          </a:p>
        </p:txBody>
      </p:sp>
      <p:sp>
        <p:nvSpPr>
          <p:cNvPr id="4" name="Rectangle 3">
            <a:extLst>
              <a:ext uri="{FF2B5EF4-FFF2-40B4-BE49-F238E27FC236}">
                <a16:creationId xmlns="" xmlns:a16="http://schemas.microsoft.com/office/drawing/2014/main" id="{0E6716FE-D03C-44D8-8076-94497257E5CB}"/>
              </a:ext>
            </a:extLst>
          </p:cNvPr>
          <p:cNvSpPr/>
          <p:nvPr/>
        </p:nvSpPr>
        <p:spPr>
          <a:xfrm>
            <a:off x="2566092" y="3075916"/>
            <a:ext cx="1672281" cy="11469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Spark SQL</a:t>
            </a:r>
          </a:p>
        </p:txBody>
      </p:sp>
      <p:sp>
        <p:nvSpPr>
          <p:cNvPr id="6" name="Rectangle 5">
            <a:extLst>
              <a:ext uri="{FF2B5EF4-FFF2-40B4-BE49-F238E27FC236}">
                <a16:creationId xmlns="" xmlns:a16="http://schemas.microsoft.com/office/drawing/2014/main" id="{F0155919-A6F6-411F-9081-2F2D90B811B7}"/>
              </a:ext>
            </a:extLst>
          </p:cNvPr>
          <p:cNvSpPr/>
          <p:nvPr/>
        </p:nvSpPr>
        <p:spPr>
          <a:xfrm>
            <a:off x="4361937" y="3075916"/>
            <a:ext cx="1672281" cy="11469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Spark Streaming</a:t>
            </a:r>
          </a:p>
        </p:txBody>
      </p:sp>
      <p:sp>
        <p:nvSpPr>
          <p:cNvPr id="7" name="Rectangle 6">
            <a:extLst>
              <a:ext uri="{FF2B5EF4-FFF2-40B4-BE49-F238E27FC236}">
                <a16:creationId xmlns="" xmlns:a16="http://schemas.microsoft.com/office/drawing/2014/main" id="{E39A364E-85B3-4928-9F4B-996928C9613F}"/>
              </a:ext>
            </a:extLst>
          </p:cNvPr>
          <p:cNvSpPr/>
          <p:nvPr/>
        </p:nvSpPr>
        <p:spPr>
          <a:xfrm>
            <a:off x="6157782" y="3075916"/>
            <a:ext cx="1672281" cy="11469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MLlib</a:t>
            </a:r>
            <a:endParaRPr lang="en-US" sz="2800" dirty="0"/>
          </a:p>
        </p:txBody>
      </p:sp>
      <p:sp>
        <p:nvSpPr>
          <p:cNvPr id="8" name="Rectangle 7">
            <a:extLst>
              <a:ext uri="{FF2B5EF4-FFF2-40B4-BE49-F238E27FC236}">
                <a16:creationId xmlns="" xmlns:a16="http://schemas.microsoft.com/office/drawing/2014/main" id="{90A0EBCC-616E-4C2D-BF08-59029C448C47}"/>
              </a:ext>
            </a:extLst>
          </p:cNvPr>
          <p:cNvSpPr/>
          <p:nvPr/>
        </p:nvSpPr>
        <p:spPr>
          <a:xfrm>
            <a:off x="7953627" y="3075916"/>
            <a:ext cx="1672281" cy="11469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GraphX</a:t>
            </a:r>
            <a:endParaRPr lang="en-US" sz="2800" dirty="0"/>
          </a:p>
        </p:txBody>
      </p:sp>
      <p:sp>
        <p:nvSpPr>
          <p:cNvPr id="10" name="Rectangle 9">
            <a:extLst>
              <a:ext uri="{FF2B5EF4-FFF2-40B4-BE49-F238E27FC236}">
                <a16:creationId xmlns="" xmlns:a16="http://schemas.microsoft.com/office/drawing/2014/main" id="{B7086663-0D21-4BC6-82E4-4A0F7BB7F159}"/>
              </a:ext>
            </a:extLst>
          </p:cNvPr>
          <p:cNvSpPr/>
          <p:nvPr/>
        </p:nvSpPr>
        <p:spPr>
          <a:xfrm>
            <a:off x="2566092" y="4305287"/>
            <a:ext cx="7059816" cy="5177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Spark Core</a:t>
            </a:r>
          </a:p>
        </p:txBody>
      </p:sp>
      <p:pic>
        <p:nvPicPr>
          <p:cNvPr id="1036" name="Picture 12" descr="Image result for scala">
            <a:extLst>
              <a:ext uri="{FF2B5EF4-FFF2-40B4-BE49-F238E27FC236}">
                <a16:creationId xmlns="" xmlns:a16="http://schemas.microsoft.com/office/drawing/2014/main" id="{99C9200E-3AB4-40E7-8FCB-C8CF9915357B}"/>
              </a:ext>
            </a:extLst>
          </p:cNvPr>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l="-648" t="-844" r="80625" b="-1"/>
          <a:stretch/>
        </p:blipFill>
        <p:spPr bwMode="auto">
          <a:xfrm>
            <a:off x="3439296" y="1579926"/>
            <a:ext cx="428356" cy="640456"/>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16" name="Picture 12" descr="Image result for scala">
            <a:extLst>
              <a:ext uri="{FF2B5EF4-FFF2-40B4-BE49-F238E27FC236}">
                <a16:creationId xmlns="" xmlns:a16="http://schemas.microsoft.com/office/drawing/2014/main" id="{19A9E128-9526-4714-8BB9-84294AC3D4D3}"/>
              </a:ext>
            </a:extLst>
          </p:cNvPr>
          <p:cNvPicPr>
            <a:picLocks noChangeAspect="1" noChangeArrowheads="1"/>
          </p:cNvPicPr>
          <p:nvPr/>
        </p:nvPicPr>
        <p:blipFill rotWithShape="1">
          <a:blip r:embed="rId4" cstate="print">
            <a:extLst>
              <a:ext uri="{28A0092B-C50C-407E-A947-70E740481C1C}">
                <a14:useLocalDpi xmlns="" xmlns:a14="http://schemas.microsoft.com/office/drawing/2010/main" val="0"/>
              </a:ext>
            </a:extLst>
          </a:blip>
          <a:srcRect l="20254"/>
          <a:stretch/>
        </p:blipFill>
        <p:spPr bwMode="auto">
          <a:xfrm>
            <a:off x="3941793" y="1750656"/>
            <a:ext cx="803192" cy="298995"/>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1038" name="Picture 14" descr="Image result for python">
            <a:extLst>
              <a:ext uri="{FF2B5EF4-FFF2-40B4-BE49-F238E27FC236}">
                <a16:creationId xmlns="" xmlns:a16="http://schemas.microsoft.com/office/drawing/2014/main" id="{E5ACF223-E92A-4172-8115-DED9CCF52689}"/>
              </a:ext>
            </a:extLst>
          </p:cNvPr>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566042" y="1275328"/>
            <a:ext cx="1111115" cy="1111115"/>
          </a:xfrm>
          <a:prstGeom prst="rect">
            <a:avLst/>
          </a:prstGeom>
          <a:noFill/>
          <a:ln>
            <a:noFill/>
          </a:ln>
          <a:extLst>
            <a:ext uri="{909E8E84-426E-40DD-AFC4-6F175D3DCCD1}">
              <a14:hiddenFill xmlns="" xmlns:a14="http://schemas.microsoft.com/office/drawing/2010/main">
                <a:solidFill>
                  <a:srgbClr val="FFFFFF"/>
                </a:solidFill>
              </a14:hiddenFill>
            </a:ext>
          </a:extLst>
        </p:spPr>
      </p:pic>
      <p:sp>
        <p:nvSpPr>
          <p:cNvPr id="18" name="Rectangle 17">
            <a:extLst>
              <a:ext uri="{FF2B5EF4-FFF2-40B4-BE49-F238E27FC236}">
                <a16:creationId xmlns="" xmlns:a16="http://schemas.microsoft.com/office/drawing/2014/main" id="{C1E93B06-8B64-42E1-9794-A836C76790B7}"/>
              </a:ext>
            </a:extLst>
          </p:cNvPr>
          <p:cNvSpPr/>
          <p:nvPr/>
        </p:nvSpPr>
        <p:spPr>
          <a:xfrm>
            <a:off x="2566092" y="4889732"/>
            <a:ext cx="7059816" cy="17334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Data Source API</a:t>
            </a:r>
          </a:p>
          <a:p>
            <a:pPr algn="ctr"/>
            <a:endParaRPr lang="en-US" sz="2800" dirty="0"/>
          </a:p>
          <a:p>
            <a:pPr algn="ctr"/>
            <a:endParaRPr lang="en-US" sz="2800" dirty="0"/>
          </a:p>
          <a:p>
            <a:pPr algn="ctr"/>
            <a:endParaRPr lang="en-US" sz="2800" dirty="0"/>
          </a:p>
        </p:txBody>
      </p:sp>
      <p:pic>
        <p:nvPicPr>
          <p:cNvPr id="1040" name="Picture 16" descr="Image result for java">
            <a:extLst>
              <a:ext uri="{FF2B5EF4-FFF2-40B4-BE49-F238E27FC236}">
                <a16:creationId xmlns="" xmlns:a16="http://schemas.microsoft.com/office/drawing/2014/main" id="{5C1B3D85-C39A-42D8-90B4-C505A52FFAD8}"/>
              </a:ext>
            </a:extLst>
          </p:cNvPr>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5063447" y="1251683"/>
            <a:ext cx="1296152" cy="1296152"/>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1044" name="Picture 20" descr="Image result for r logo">
            <a:extLst>
              <a:ext uri="{FF2B5EF4-FFF2-40B4-BE49-F238E27FC236}">
                <a16:creationId xmlns="" xmlns:a16="http://schemas.microsoft.com/office/drawing/2014/main" id="{BDD990F4-2182-4428-80EA-4F9BF577951B}"/>
              </a:ext>
            </a:extLst>
          </p:cNvPr>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7876663" y="1584165"/>
            <a:ext cx="931609" cy="721868"/>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1046" name="Picture 22" descr="Image result for hadoop logo transparent">
            <a:extLst>
              <a:ext uri="{FF2B5EF4-FFF2-40B4-BE49-F238E27FC236}">
                <a16:creationId xmlns="" xmlns:a16="http://schemas.microsoft.com/office/drawing/2014/main" id="{57858763-7EB8-4C10-9248-2A8B1DBF28FF}"/>
              </a:ext>
            </a:extLst>
          </p:cNvP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3027408" y="5336878"/>
            <a:ext cx="1458110" cy="378197"/>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1048" name="Picture 24" descr="Image result for cassandra logo transparent">
            <a:extLst>
              <a:ext uri="{FF2B5EF4-FFF2-40B4-BE49-F238E27FC236}">
                <a16:creationId xmlns="" xmlns:a16="http://schemas.microsoft.com/office/drawing/2014/main" id="{BC97E554-3DC8-46D6-8B48-B91570A0F12B}"/>
              </a:ext>
            </a:extLst>
          </p:cNvPr>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3594240" y="5853233"/>
            <a:ext cx="794933" cy="532999"/>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1050" name="Picture 26" descr="https://upload.wikimedia.org/wikipedia/commons/thumb/b/bb/Apache_Hive_logo.svg/2000px-Apache_Hive_logo.svg.png">
            <a:extLst>
              <a:ext uri="{FF2B5EF4-FFF2-40B4-BE49-F238E27FC236}">
                <a16:creationId xmlns="" xmlns:a16="http://schemas.microsoft.com/office/drawing/2014/main" id="{F5805003-A89F-4345-8190-CAAC31E12840}"/>
              </a:ext>
            </a:extLst>
          </p:cNvPr>
          <p:cNvPicPr>
            <a:picLocks noChangeAspect="1" noChangeArrowheads="1"/>
          </p:cNvPicPr>
          <p:nvPr/>
        </p:nvPicPr>
        <p:blipFill>
          <a:blip r:embed="rId10" cstate="print">
            <a:extLst>
              <a:ext uri="{28A0092B-C50C-407E-A947-70E740481C1C}">
                <a14:useLocalDpi xmlns="" xmlns:a14="http://schemas.microsoft.com/office/drawing/2010/main" val="0"/>
              </a:ext>
            </a:extLst>
          </a:blip>
          <a:srcRect/>
          <a:stretch>
            <a:fillRect/>
          </a:stretch>
        </p:blipFill>
        <p:spPr bwMode="auto">
          <a:xfrm>
            <a:off x="4638097" y="5365930"/>
            <a:ext cx="632351" cy="569116"/>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1056" name="Picture 32" descr="http://ptech-llc.com/wp-content/uploads/2017/05/elasticsearch-logo-1200x625.png">
            <a:extLst>
              <a:ext uri="{FF2B5EF4-FFF2-40B4-BE49-F238E27FC236}">
                <a16:creationId xmlns="" xmlns:a16="http://schemas.microsoft.com/office/drawing/2014/main" id="{C70316A6-87CB-4365-A745-3B43F8D5BE1A}"/>
              </a:ext>
            </a:extLst>
          </p:cNvPr>
          <p:cNvPicPr>
            <a:picLocks noChangeAspect="1" noChangeArrowheads="1"/>
          </p:cNvPicPr>
          <p:nvPr/>
        </p:nvPicPr>
        <p:blipFill rotWithShape="1">
          <a:blip r:embed="rId11" cstate="print">
            <a:extLst>
              <a:ext uri="{28A0092B-C50C-407E-A947-70E740481C1C}">
                <a14:useLocalDpi xmlns="" xmlns:a14="http://schemas.microsoft.com/office/drawing/2010/main" val="0"/>
              </a:ext>
            </a:extLst>
          </a:blip>
          <a:srcRect t="64357" b="10639"/>
          <a:stretch/>
        </p:blipFill>
        <p:spPr bwMode="auto">
          <a:xfrm>
            <a:off x="7874678" y="5605898"/>
            <a:ext cx="1752600" cy="228241"/>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1058" name="Picture 34" descr="Image result for mysql logo">
            <a:extLst>
              <a:ext uri="{FF2B5EF4-FFF2-40B4-BE49-F238E27FC236}">
                <a16:creationId xmlns="" xmlns:a16="http://schemas.microsoft.com/office/drawing/2014/main" id="{D143FB22-FE9F-451E-98F8-CF0B603CB9C4}"/>
              </a:ext>
            </a:extLst>
          </p:cNvPr>
          <p:cNvPicPr>
            <a:picLocks noChangeAspect="1" noChangeArrowheads="1"/>
          </p:cNvPicPr>
          <p:nvPr/>
        </p:nvPicPr>
        <p:blipFill>
          <a:blip r:embed="rId12" cstate="print">
            <a:extLst>
              <a:ext uri="{28A0092B-C50C-407E-A947-70E740481C1C}">
                <a14:useLocalDpi xmlns="" xmlns:a14="http://schemas.microsoft.com/office/drawing/2010/main" val="0"/>
              </a:ext>
            </a:extLst>
          </a:blip>
          <a:srcRect/>
          <a:stretch>
            <a:fillRect/>
          </a:stretch>
        </p:blipFill>
        <p:spPr bwMode="auto">
          <a:xfrm>
            <a:off x="8563780" y="8417672"/>
            <a:ext cx="329825" cy="223007"/>
          </a:xfrm>
          <a:prstGeom prst="rect">
            <a:avLst/>
          </a:prstGeom>
          <a:noFill/>
          <a:extLst>
            <a:ext uri="{909E8E84-426E-40DD-AFC4-6F175D3DCCD1}">
              <a14:hiddenFill xmlns="" xmlns:a14="http://schemas.microsoft.com/office/drawing/2010/main">
                <a:solidFill>
                  <a:srgbClr val="FFFFFF"/>
                </a:solidFill>
              </a14:hiddenFill>
            </a:ext>
          </a:extLst>
        </p:spPr>
      </p:pic>
      <p:pic>
        <p:nvPicPr>
          <p:cNvPr id="1060" name="Picture 36" descr="Image result for json logo">
            <a:extLst>
              <a:ext uri="{FF2B5EF4-FFF2-40B4-BE49-F238E27FC236}">
                <a16:creationId xmlns="" xmlns:a16="http://schemas.microsoft.com/office/drawing/2014/main" id="{4825791C-94E1-4100-A7C7-B1D696C90E28}"/>
              </a:ext>
            </a:extLst>
          </p:cNvPr>
          <p:cNvPicPr>
            <a:picLocks noChangeAspect="1" noChangeArrowheads="1"/>
          </p:cNvPicPr>
          <p:nvPr/>
        </p:nvPicPr>
        <p:blipFill rotWithShape="1">
          <a:blip r:embed="rId13">
            <a:extLst>
              <a:ext uri="{28A0092B-C50C-407E-A947-70E740481C1C}">
                <a14:useLocalDpi xmlns="" xmlns:a14="http://schemas.microsoft.com/office/drawing/2010/main" val="0"/>
              </a:ext>
            </a:extLst>
          </a:blip>
          <a:srcRect l="37913" b="13768"/>
          <a:stretch/>
        </p:blipFill>
        <p:spPr bwMode="auto">
          <a:xfrm>
            <a:off x="6747415" y="5311826"/>
            <a:ext cx="858796" cy="681578"/>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1062" name="Picture 38" descr="Image result for csv file logo">
            <a:extLst>
              <a:ext uri="{FF2B5EF4-FFF2-40B4-BE49-F238E27FC236}">
                <a16:creationId xmlns="" xmlns:a16="http://schemas.microsoft.com/office/drawing/2014/main" id="{38D33FF9-55AB-47B9-B595-409B875DA08C}"/>
              </a:ext>
            </a:extLst>
          </p:cNvPr>
          <p:cNvPicPr>
            <a:picLocks noChangeAspect="1" noChangeArrowheads="1"/>
          </p:cNvPicPr>
          <p:nvPr/>
        </p:nvPicPr>
        <p:blipFill>
          <a:blip r:embed="rId14" cstate="print">
            <a:extLst>
              <a:ext uri="{28A0092B-C50C-407E-A947-70E740481C1C}">
                <a14:useLocalDpi xmlns="" xmlns:a14="http://schemas.microsoft.com/office/drawing/2010/main" val="0"/>
              </a:ext>
            </a:extLst>
          </a:blip>
          <a:srcRect/>
          <a:stretch>
            <a:fillRect/>
          </a:stretch>
        </p:blipFill>
        <p:spPr bwMode="auto">
          <a:xfrm>
            <a:off x="7498388" y="5925639"/>
            <a:ext cx="533000" cy="53300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1064" name="Picture 40" descr="Image result">
            <a:extLst>
              <a:ext uri="{FF2B5EF4-FFF2-40B4-BE49-F238E27FC236}">
                <a16:creationId xmlns="" xmlns:a16="http://schemas.microsoft.com/office/drawing/2014/main" id="{313B041E-A64E-429D-98AD-E32149841730}"/>
              </a:ext>
            </a:extLst>
          </p:cNvPr>
          <p:cNvPicPr>
            <a:picLocks noChangeAspect="1" noChangeArrowheads="1"/>
          </p:cNvPicPr>
          <p:nvPr/>
        </p:nvPicPr>
        <p:blipFill>
          <a:blip r:embed="rId15" cstate="print">
            <a:extLst>
              <a:ext uri="{28A0092B-C50C-407E-A947-70E740481C1C}">
                <a14:useLocalDpi xmlns="" xmlns:a14="http://schemas.microsoft.com/office/drawing/2010/main" val="0"/>
              </a:ext>
            </a:extLst>
          </a:blip>
          <a:srcRect/>
          <a:stretch>
            <a:fillRect/>
          </a:stretch>
        </p:blipFill>
        <p:spPr bwMode="auto">
          <a:xfrm>
            <a:off x="5532395" y="5309918"/>
            <a:ext cx="728720" cy="810314"/>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1066" name="Picture 42" descr="Image result for apache hbase logo">
            <a:extLst>
              <a:ext uri="{FF2B5EF4-FFF2-40B4-BE49-F238E27FC236}">
                <a16:creationId xmlns="" xmlns:a16="http://schemas.microsoft.com/office/drawing/2014/main" id="{52127D33-6784-4CA7-BBA4-DBAB96B2119E}"/>
              </a:ext>
            </a:extLst>
          </p:cNvPr>
          <p:cNvPicPr>
            <a:picLocks noChangeAspect="1" noChangeArrowheads="1"/>
          </p:cNvPicPr>
          <p:nvPr/>
        </p:nvPicPr>
        <p:blipFill rotWithShape="1">
          <a:blip r:embed="rId16">
            <a:extLst>
              <a:ext uri="{28A0092B-C50C-407E-A947-70E740481C1C}">
                <a14:useLocalDpi xmlns="" xmlns:a14="http://schemas.microsoft.com/office/drawing/2010/main" val="0"/>
              </a:ext>
            </a:extLst>
          </a:blip>
          <a:srcRect t="34318" r="34054" b="30979"/>
          <a:stretch/>
        </p:blipFill>
        <p:spPr bwMode="auto">
          <a:xfrm>
            <a:off x="4612992" y="6075283"/>
            <a:ext cx="853999" cy="337061"/>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1068" name="Picture 44" descr="Image result for mysql logo">
            <a:extLst>
              <a:ext uri="{FF2B5EF4-FFF2-40B4-BE49-F238E27FC236}">
                <a16:creationId xmlns="" xmlns:a16="http://schemas.microsoft.com/office/drawing/2014/main" id="{FA6EB6D2-D583-4EB8-A900-729FFB117B80}"/>
              </a:ext>
            </a:extLst>
          </p:cNvPr>
          <p:cNvPicPr>
            <a:picLocks noChangeAspect="1" noChangeArrowheads="1"/>
          </p:cNvPicPr>
          <p:nvPr/>
        </p:nvPicPr>
        <p:blipFill>
          <a:blip r:embed="rId17">
            <a:extLst>
              <a:ext uri="{28A0092B-C50C-407E-A947-70E740481C1C}">
                <a14:useLocalDpi xmlns="" xmlns:a14="http://schemas.microsoft.com/office/drawing/2010/main" val="0"/>
              </a:ext>
            </a:extLst>
          </a:blip>
          <a:srcRect/>
          <a:stretch>
            <a:fillRect/>
          </a:stretch>
        </p:blipFill>
        <p:spPr bwMode="auto">
          <a:xfrm>
            <a:off x="5933235" y="5902073"/>
            <a:ext cx="788303" cy="533000"/>
          </a:xfrm>
          <a:prstGeom prst="rect">
            <a:avLst/>
          </a:prstGeom>
          <a:noFill/>
          <a:ln>
            <a:noFill/>
          </a:ln>
          <a:extLst>
            <a:ext uri="{909E8E84-426E-40DD-AFC4-6F175D3DCCD1}">
              <a14:hiddenFill xmlns="" xmlns:a14="http://schemas.microsoft.com/office/drawing/2010/main">
                <a:solidFill>
                  <a:srgbClr val="FFFFFF"/>
                </a:solidFill>
              </a14:hiddenFill>
            </a:ext>
          </a:extLst>
        </p:spPr>
      </p:pic>
      <p:sp>
        <p:nvSpPr>
          <p:cNvPr id="35" name="Title 1">
            <a:extLst>
              <a:ext uri="{FF2B5EF4-FFF2-40B4-BE49-F238E27FC236}">
                <a16:creationId xmlns="" xmlns:a16="http://schemas.microsoft.com/office/drawing/2014/main" id="{C416BA84-8292-4F97-ACF4-46CF6DEE0BD5}"/>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latin typeface="Roboto" pitchFamily="2" charset="0"/>
                <a:ea typeface="Roboto" pitchFamily="2" charset="0"/>
              </a:rPr>
              <a:t>Apache Spark Structure</a:t>
            </a:r>
          </a:p>
        </p:txBody>
      </p:sp>
    </p:spTree>
    <p:extLst>
      <p:ext uri="{BB962C8B-B14F-4D97-AF65-F5344CB8AC3E}">
        <p14:creationId xmlns="" xmlns:p14="http://schemas.microsoft.com/office/powerpoint/2010/main" val="1712755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6E8327-724D-4EA4-8264-D6337AA5FE6E}"/>
              </a:ext>
            </a:extLst>
          </p:cNvPr>
          <p:cNvSpPr txBox="1">
            <a:spLocks/>
          </p:cNvSpPr>
          <p:nvPr/>
        </p:nvSpPr>
        <p:spPr>
          <a:xfrm>
            <a:off x="838200" y="365125"/>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bg1"/>
                </a:solidFill>
                <a:latin typeface="Roboto" pitchFamily="2" charset="0"/>
                <a:ea typeface="Roboto" pitchFamily="2" charset="0"/>
              </a:rPr>
              <a:t>In-depth Example Application (finally)</a:t>
            </a:r>
          </a:p>
        </p:txBody>
      </p:sp>
      <p:sp>
        <p:nvSpPr>
          <p:cNvPr id="3" name="Content Placeholder 2">
            <a:extLst>
              <a:ext uri="{FF2B5EF4-FFF2-40B4-BE49-F238E27FC236}">
                <a16:creationId xmlns="" xmlns:a16="http://schemas.microsoft.com/office/drawing/2014/main" id="{64701603-854D-4E09-B24C-0C1955295FDF}"/>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US">
                <a:solidFill>
                  <a:schemeClr val="bg1"/>
                </a:solidFill>
                <a:latin typeface="Roboto" pitchFamily="2" charset="0"/>
                <a:ea typeface="Roboto" pitchFamily="2" charset="0"/>
              </a:rPr>
              <a:t>Spark streaming allows for tracking frequently-updated datasets</a:t>
            </a:r>
          </a:p>
          <a:p>
            <a:pPr fontAlgn="base"/>
            <a:r>
              <a:rPr lang="en-US">
                <a:solidFill>
                  <a:schemeClr val="bg1"/>
                </a:solidFill>
                <a:latin typeface="Roboto" pitchFamily="2" charset="0"/>
                <a:ea typeface="Roboto" pitchFamily="2" charset="0"/>
              </a:rPr>
              <a:t>Can use it to track most popular hashtags in 5 mins windows based on their counts in a Twitter stream, and by using the </a:t>
            </a:r>
            <a:r>
              <a:rPr lang="en-US">
                <a:solidFill>
                  <a:srgbClr val="00B0F0"/>
                </a:solidFill>
                <a:latin typeface="Consolas" panose="020B0609020204030204" pitchFamily="49" charset="0"/>
                <a:ea typeface="Roboto" pitchFamily="2" charset="0"/>
              </a:rPr>
              <a:t>StreamingContext</a:t>
            </a:r>
            <a:r>
              <a:rPr lang="en-US">
                <a:solidFill>
                  <a:schemeClr val="bg1"/>
                </a:solidFill>
                <a:latin typeface="Roboto" pitchFamily="2" charset="0"/>
                <a:ea typeface="Roboto" pitchFamily="2" charset="0"/>
              </a:rPr>
              <a:t> function</a:t>
            </a:r>
            <a:r>
              <a:rPr lang="en-US" sz="2000">
                <a:solidFill>
                  <a:schemeClr val="bg1"/>
                </a:solidFill>
                <a:latin typeface="Roboto" pitchFamily="2" charset="0"/>
                <a:ea typeface="Roboto" pitchFamily="2" charset="0"/>
              </a:rPr>
              <a:t>.</a:t>
            </a:r>
          </a:p>
          <a:p>
            <a:endParaRPr lang="en-US" sz="2000" dirty="0">
              <a:latin typeface="Roboto" pitchFamily="2" charset="0"/>
              <a:ea typeface="Roboto" pitchFamily="2" charset="0"/>
            </a:endParaRPr>
          </a:p>
        </p:txBody>
      </p:sp>
      <p:pic>
        <p:nvPicPr>
          <p:cNvPr id="4" name="Picture 2" descr="Image result for twitter transparent logo">
            <a:extLst>
              <a:ext uri="{FF2B5EF4-FFF2-40B4-BE49-F238E27FC236}">
                <a16:creationId xmlns="" xmlns:a16="http://schemas.microsoft.com/office/drawing/2014/main" id="{01BB3667-A105-471F-AC4F-9B5B28549947}"/>
              </a:ext>
            </a:extLst>
          </p:cNvPr>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l="15678" t="20447" r="15439" b="21596"/>
          <a:stretch/>
        </p:blipFill>
        <p:spPr bwMode="auto">
          <a:xfrm>
            <a:off x="936792" y="4181487"/>
            <a:ext cx="885868" cy="745351"/>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Graphic 4" descr="Bar chart">
            <a:extLst>
              <a:ext uri="{FF2B5EF4-FFF2-40B4-BE49-F238E27FC236}">
                <a16:creationId xmlns="" xmlns:a16="http://schemas.microsoft.com/office/drawing/2014/main" id="{9D1E286A-9888-42B1-887A-C1416F7F9A76}"/>
              </a:ext>
            </a:extLst>
          </p:cNvPr>
          <p:cNvPicPr>
            <a:picLocks noChangeAspect="1"/>
          </p:cNvPicPr>
          <p:nvPr/>
        </p:nvPicPr>
        <p:blipFill>
          <a:blip r:embed="rId4">
            <a:extLst>
              <a:ext uri="{28A0092B-C50C-407E-A947-70E740481C1C}">
                <a14:useLocalDpi xmlns="" xmlns:a14="http://schemas.microsoft.com/office/drawing/2010/main" val="0"/>
              </a:ext>
              <a:ext uri="{96DAC541-7B7A-43D3-8B79-37D633B846F1}">
                <asvg:svgBlip xmlns="" xmlns:asvg="http://schemas.microsoft.com/office/drawing/2016/SVG/main" r:embed="rId5"/>
              </a:ext>
            </a:extLst>
          </a:blip>
          <a:stretch>
            <a:fillRect/>
          </a:stretch>
        </p:blipFill>
        <p:spPr>
          <a:xfrm>
            <a:off x="8804706" y="3781459"/>
            <a:ext cx="2849996" cy="2849996"/>
          </a:xfrm>
          <a:prstGeom prst="rect">
            <a:avLst/>
          </a:prstGeom>
        </p:spPr>
      </p:pic>
      <p:sp>
        <p:nvSpPr>
          <p:cNvPr id="6" name="Rectangle 5">
            <a:extLst>
              <a:ext uri="{FF2B5EF4-FFF2-40B4-BE49-F238E27FC236}">
                <a16:creationId xmlns="" xmlns:a16="http://schemas.microsoft.com/office/drawing/2014/main" id="{605BD2D9-07B3-466D-AEB7-64EDDDB4C839}"/>
              </a:ext>
            </a:extLst>
          </p:cNvPr>
          <p:cNvSpPr/>
          <p:nvPr/>
        </p:nvSpPr>
        <p:spPr>
          <a:xfrm>
            <a:off x="3009388" y="5028729"/>
            <a:ext cx="1058470" cy="6454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2" descr="https://spark.apache.org/images/spark-logo-trademark.png">
            <a:extLst>
              <a:ext uri="{FF2B5EF4-FFF2-40B4-BE49-F238E27FC236}">
                <a16:creationId xmlns="" xmlns:a16="http://schemas.microsoft.com/office/drawing/2014/main" id="{25F868B1-A19E-4662-B1EE-5EB9ED40806B}"/>
              </a:ext>
            </a:extLst>
          </p:cNvPr>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5348991" y="4554540"/>
            <a:ext cx="2451206" cy="1303833"/>
          </a:xfrm>
          <a:prstGeom prst="rect">
            <a:avLst/>
          </a:prstGeom>
          <a:noFill/>
          <a:extLst>
            <a:ext uri="{909E8E84-426E-40DD-AFC4-6F175D3DCCD1}">
              <a14:hiddenFill xmlns="" xmlns:a14="http://schemas.microsoft.com/office/drawing/2010/main">
                <a:solidFill>
                  <a:srgbClr val="FFFFFF"/>
                </a:solidFill>
              </a14:hiddenFill>
            </a:ext>
          </a:extLst>
        </p:spPr>
      </p:pic>
      <p:sp>
        <p:nvSpPr>
          <p:cNvPr id="8" name="Arrow: Right 7">
            <a:extLst>
              <a:ext uri="{FF2B5EF4-FFF2-40B4-BE49-F238E27FC236}">
                <a16:creationId xmlns="" xmlns:a16="http://schemas.microsoft.com/office/drawing/2014/main" id="{15D073CB-9466-484F-8CEA-34618645276F}"/>
              </a:ext>
            </a:extLst>
          </p:cNvPr>
          <p:cNvSpPr/>
          <p:nvPr/>
        </p:nvSpPr>
        <p:spPr>
          <a:xfrm>
            <a:off x="4064852" y="5086828"/>
            <a:ext cx="1284139" cy="526760"/>
          </a:xfrm>
          <a:prstGeom prst="rightArrow">
            <a:avLst/>
          </a:prstGeom>
          <a:solidFill>
            <a:srgbClr val="55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Arrow: Right 8">
            <a:extLst>
              <a:ext uri="{FF2B5EF4-FFF2-40B4-BE49-F238E27FC236}">
                <a16:creationId xmlns="" xmlns:a16="http://schemas.microsoft.com/office/drawing/2014/main" id="{4F03C55C-2DDB-474E-B58F-D8C5BE652AB1}"/>
              </a:ext>
            </a:extLst>
          </p:cNvPr>
          <p:cNvSpPr/>
          <p:nvPr/>
        </p:nvSpPr>
        <p:spPr>
          <a:xfrm>
            <a:off x="7801497" y="5086828"/>
            <a:ext cx="1284139" cy="526760"/>
          </a:xfrm>
          <a:prstGeom prst="rightArrow">
            <a:avLst/>
          </a:prstGeom>
          <a:solidFill>
            <a:srgbClr val="55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2" descr="Image result for twitter transparent logo">
            <a:extLst>
              <a:ext uri="{FF2B5EF4-FFF2-40B4-BE49-F238E27FC236}">
                <a16:creationId xmlns="" xmlns:a16="http://schemas.microsoft.com/office/drawing/2014/main" id="{C2D45D58-C671-4CC0-A6F0-1EEF42CE950D}"/>
              </a:ext>
            </a:extLst>
          </p:cNvPr>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l="15678" t="20447" r="15439" b="21596"/>
          <a:stretch/>
        </p:blipFill>
        <p:spPr bwMode="auto">
          <a:xfrm>
            <a:off x="1702281" y="4568124"/>
            <a:ext cx="885868" cy="745351"/>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2" descr="Image result for twitter transparent logo">
            <a:extLst>
              <a:ext uri="{FF2B5EF4-FFF2-40B4-BE49-F238E27FC236}">
                <a16:creationId xmlns="" xmlns:a16="http://schemas.microsoft.com/office/drawing/2014/main" id="{CF309F05-164A-4606-B51D-989248A556B6}"/>
              </a:ext>
            </a:extLst>
          </p:cNvPr>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l="15678" t="20447" r="15439" b="21596"/>
          <a:stretch/>
        </p:blipFill>
        <p:spPr bwMode="auto">
          <a:xfrm>
            <a:off x="1651311" y="5593414"/>
            <a:ext cx="885868" cy="745351"/>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2" descr="Image result for twitter transparent logo">
            <a:extLst>
              <a:ext uri="{FF2B5EF4-FFF2-40B4-BE49-F238E27FC236}">
                <a16:creationId xmlns="" xmlns:a16="http://schemas.microsoft.com/office/drawing/2014/main" id="{A0E73C64-64E0-4DAD-874B-779E2C4E1B59}"/>
              </a:ext>
            </a:extLst>
          </p:cNvPr>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l="15678" t="20447" r="15439" b="21596"/>
          <a:stretch/>
        </p:blipFill>
        <p:spPr bwMode="auto">
          <a:xfrm>
            <a:off x="778396" y="5206777"/>
            <a:ext cx="885868" cy="745351"/>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2" descr="Image result for twitter transparent logo">
            <a:extLst>
              <a:ext uri="{FF2B5EF4-FFF2-40B4-BE49-F238E27FC236}">
                <a16:creationId xmlns="" xmlns:a16="http://schemas.microsoft.com/office/drawing/2014/main" id="{1D78E281-6803-44DD-B241-EC172716EC4E}"/>
              </a:ext>
            </a:extLst>
          </p:cNvPr>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l="15678" t="20447" r="15439" b="21596"/>
          <a:stretch/>
        </p:blipFill>
        <p:spPr bwMode="auto">
          <a:xfrm>
            <a:off x="-9265" y="4529141"/>
            <a:ext cx="885868" cy="745351"/>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Trapezoid 13">
            <a:extLst>
              <a:ext uri="{FF2B5EF4-FFF2-40B4-BE49-F238E27FC236}">
                <a16:creationId xmlns="" xmlns:a16="http://schemas.microsoft.com/office/drawing/2014/main" id="{C87207FD-4BEB-460C-867A-F1A3FF276F4D}"/>
              </a:ext>
            </a:extLst>
          </p:cNvPr>
          <p:cNvSpPr/>
          <p:nvPr/>
        </p:nvSpPr>
        <p:spPr>
          <a:xfrm rot="5400000">
            <a:off x="1500157" y="4999150"/>
            <a:ext cx="2326891" cy="691570"/>
          </a:xfrm>
          <a:prstGeom prst="trapezoid">
            <a:avLst>
              <a:gd name="adj" fmla="val 12133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 xmlns:a16="http://schemas.microsoft.com/office/drawing/2014/main" id="{250EF650-D0D4-48F8-A15B-D5C521EF2AF2}"/>
              </a:ext>
            </a:extLst>
          </p:cNvPr>
          <p:cNvSpPr txBox="1"/>
          <p:nvPr/>
        </p:nvSpPr>
        <p:spPr>
          <a:xfrm>
            <a:off x="2410988" y="5028729"/>
            <a:ext cx="1605055" cy="646331"/>
          </a:xfrm>
          <a:prstGeom prst="rect">
            <a:avLst/>
          </a:prstGeom>
          <a:noFill/>
        </p:spPr>
        <p:txBody>
          <a:bodyPr wrap="none" rtlCol="0">
            <a:spAutoFit/>
          </a:bodyPr>
          <a:lstStyle/>
          <a:p>
            <a:pPr algn="ctr"/>
            <a:r>
              <a:rPr lang="en-US" dirty="0">
                <a:solidFill>
                  <a:schemeClr val="bg1"/>
                </a:solidFill>
                <a:latin typeface="Roboto" pitchFamily="2" charset="0"/>
                <a:ea typeface="Roboto" pitchFamily="2" charset="0"/>
              </a:rPr>
              <a:t>Twitter HTTP </a:t>
            </a:r>
          </a:p>
          <a:p>
            <a:pPr algn="ctr"/>
            <a:r>
              <a:rPr lang="en-US" dirty="0">
                <a:solidFill>
                  <a:schemeClr val="bg1"/>
                </a:solidFill>
                <a:latin typeface="Roboto" pitchFamily="2" charset="0"/>
                <a:ea typeface="Roboto" pitchFamily="2" charset="0"/>
              </a:rPr>
              <a:t>Client App</a:t>
            </a:r>
          </a:p>
        </p:txBody>
      </p:sp>
    </p:spTree>
    <p:extLst>
      <p:ext uri="{BB962C8B-B14F-4D97-AF65-F5344CB8AC3E}">
        <p14:creationId xmlns="" xmlns:p14="http://schemas.microsoft.com/office/powerpoint/2010/main" val="310574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70000"/>
            <a:lum/>
          </a:blip>
          <a:srcRect/>
          <a:stretch>
            <a:fillRect t="-9000" b="-9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solidFill>
                  <a:srgbClr val="F5F5F5"/>
                </a:solidFill>
              </a:rPr>
              <a:t>Structured Streaming</a:t>
            </a:r>
            <a:r>
              <a:rPr lang="en-US" dirty="0" smtClean="0"/>
              <a:t/>
            </a:r>
            <a:br>
              <a:rPr lang="en-US" dirty="0" smtClean="0"/>
            </a:br>
            <a:endParaRPr lang="en-US" dirty="0"/>
          </a:p>
        </p:txBody>
      </p:sp>
      <p:sp>
        <p:nvSpPr>
          <p:cNvPr id="4" name="Rectangle 3"/>
          <p:cNvSpPr/>
          <p:nvPr/>
        </p:nvSpPr>
        <p:spPr>
          <a:xfrm>
            <a:off x="168965" y="1282149"/>
            <a:ext cx="12023035" cy="4093428"/>
          </a:xfrm>
          <a:prstGeom prst="rect">
            <a:avLst/>
          </a:prstGeom>
        </p:spPr>
        <p:txBody>
          <a:bodyPr wrap="square">
            <a:spAutoFit/>
          </a:bodyPr>
          <a:lstStyle/>
          <a:p>
            <a:r>
              <a:rPr lang="en-US" sz="2000" dirty="0" smtClean="0">
                <a:solidFill>
                  <a:schemeClr val="bg1"/>
                </a:solidFill>
              </a:rPr>
              <a:t>Structured Streaming is a scalable and fault-tolerant stream processing engine built on the Spark SQL engine</a:t>
            </a:r>
            <a:r>
              <a:rPr lang="en-US" sz="2000" dirty="0" smtClean="0">
                <a:solidFill>
                  <a:schemeClr val="bg1"/>
                </a:solidFill>
              </a:rPr>
              <a:t>.</a:t>
            </a:r>
          </a:p>
          <a:p>
            <a:endParaRPr lang="en-US" sz="2000" dirty="0" smtClean="0">
              <a:solidFill>
                <a:schemeClr val="bg1"/>
              </a:solidFill>
            </a:endParaRPr>
          </a:p>
          <a:p>
            <a:r>
              <a:rPr lang="en-US" sz="2000" dirty="0" smtClean="0">
                <a:solidFill>
                  <a:schemeClr val="bg1"/>
                </a:solidFill>
              </a:rPr>
              <a:t>The </a:t>
            </a:r>
            <a:r>
              <a:rPr lang="en-US" sz="2000" dirty="0" smtClean="0">
                <a:solidFill>
                  <a:schemeClr val="bg1"/>
                </a:solidFill>
              </a:rPr>
              <a:t>Spark SQL engine will take care of running it incrementally and continuously and updating the final result as streaming data continues to </a:t>
            </a:r>
            <a:r>
              <a:rPr lang="en-US" sz="2000" dirty="0" smtClean="0">
                <a:solidFill>
                  <a:schemeClr val="bg1"/>
                </a:solidFill>
              </a:rPr>
              <a:t>arrive</a:t>
            </a:r>
          </a:p>
          <a:p>
            <a:endParaRPr lang="en-IN" sz="2000" dirty="0" smtClean="0">
              <a:solidFill>
                <a:schemeClr val="bg1"/>
              </a:solidFill>
            </a:endParaRPr>
          </a:p>
          <a:p>
            <a:r>
              <a:rPr lang="en-US" sz="2000" dirty="0" smtClean="0">
                <a:solidFill>
                  <a:schemeClr val="bg1"/>
                </a:solidFill>
              </a:rPr>
              <a:t>You can use the </a:t>
            </a:r>
            <a:r>
              <a:rPr lang="en-US" sz="2000" dirty="0" smtClean="0">
                <a:solidFill>
                  <a:schemeClr val="bg1"/>
                </a:solidFill>
              </a:rPr>
              <a:t>Data frame in </a:t>
            </a:r>
            <a:r>
              <a:rPr lang="en-US" sz="2000" dirty="0" err="1" smtClean="0">
                <a:solidFill>
                  <a:schemeClr val="bg1"/>
                </a:solidFill>
              </a:rPr>
              <a:t>Scala</a:t>
            </a:r>
            <a:r>
              <a:rPr lang="en-US" sz="2000" dirty="0" smtClean="0">
                <a:solidFill>
                  <a:schemeClr val="bg1"/>
                </a:solidFill>
              </a:rPr>
              <a:t>, Java, Python or R to express streaming aggregations, event-time windows, </a:t>
            </a:r>
            <a:r>
              <a:rPr lang="en-US" sz="2000" dirty="0" smtClean="0">
                <a:solidFill>
                  <a:schemeClr val="bg1"/>
                </a:solidFill>
              </a:rPr>
              <a:t>stream-to-batch joins, etc.</a:t>
            </a:r>
          </a:p>
          <a:p>
            <a:endParaRPr lang="en-IN" sz="2000" dirty="0" smtClean="0">
              <a:solidFill>
                <a:schemeClr val="bg1"/>
              </a:solidFill>
            </a:endParaRPr>
          </a:p>
          <a:p>
            <a:r>
              <a:rPr lang="en-US" sz="2000" dirty="0" smtClean="0">
                <a:solidFill>
                  <a:schemeClr val="bg1"/>
                </a:solidFill>
              </a:rPr>
              <a:t>Structured Streaming queries are processed using a </a:t>
            </a:r>
            <a:r>
              <a:rPr lang="en-US" sz="2000" i="1" dirty="0" smtClean="0">
                <a:solidFill>
                  <a:schemeClr val="bg1"/>
                </a:solidFill>
              </a:rPr>
              <a:t>micro-batch processing</a:t>
            </a:r>
            <a:r>
              <a:rPr lang="en-US" sz="2000" dirty="0" smtClean="0">
                <a:solidFill>
                  <a:schemeClr val="bg1"/>
                </a:solidFill>
              </a:rPr>
              <a:t> engine, which processes data streams as a series of small batch jobs thereby achieving end-to-end latencies as low as 100 </a:t>
            </a:r>
            <a:r>
              <a:rPr lang="en-US" sz="2000" dirty="0" smtClean="0">
                <a:solidFill>
                  <a:schemeClr val="bg1"/>
                </a:solidFill>
              </a:rPr>
              <a:t>milliseconds</a:t>
            </a:r>
          </a:p>
          <a:p>
            <a:endParaRPr lang="en-IN" sz="2000" dirty="0" smtClean="0">
              <a:solidFill>
                <a:schemeClr val="bg1"/>
              </a:solidFill>
            </a:endParaRPr>
          </a:p>
          <a:p>
            <a:r>
              <a:rPr lang="en-US" sz="2000" dirty="0" smtClean="0">
                <a:solidFill>
                  <a:schemeClr val="bg1"/>
                </a:solidFill>
              </a:rPr>
              <a:t>Spark 2.3</a:t>
            </a:r>
            <a:r>
              <a:rPr lang="en-US" sz="2000" dirty="0" smtClean="0">
                <a:solidFill>
                  <a:schemeClr val="bg1"/>
                </a:solidFill>
              </a:rPr>
              <a:t>, </a:t>
            </a:r>
            <a:r>
              <a:rPr lang="en-US" sz="2000" dirty="0" smtClean="0">
                <a:solidFill>
                  <a:schemeClr val="bg1"/>
                </a:solidFill>
              </a:rPr>
              <a:t>introduced a new low-latency processing mode called </a:t>
            </a:r>
            <a:r>
              <a:rPr lang="en-US" sz="2000" b="1" dirty="0" smtClean="0">
                <a:solidFill>
                  <a:schemeClr val="bg1"/>
                </a:solidFill>
              </a:rPr>
              <a:t>Continuous Processing</a:t>
            </a:r>
            <a:r>
              <a:rPr lang="en-US" sz="2000" dirty="0" smtClean="0">
                <a:solidFill>
                  <a:schemeClr val="bg1"/>
                </a:solidFill>
              </a:rPr>
              <a:t>, which can achieve end-to-end latencies as low as 1 millisecond</a:t>
            </a:r>
            <a:r>
              <a:rPr lang="en-US" sz="2000" dirty="0" smtClean="0"/>
              <a:t> </a:t>
            </a:r>
            <a:endParaRPr lang="en-US" sz="2000" dirty="0"/>
          </a:p>
        </p:txBody>
      </p:sp>
    </p:spTree>
    <p:extLst>
      <p:ext uri="{BB962C8B-B14F-4D97-AF65-F5344CB8AC3E}">
        <p14:creationId xmlns="" xmlns:p14="http://schemas.microsoft.com/office/powerpoint/2010/main" val="2932509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70000"/>
            <a:lum/>
          </a:blip>
          <a:srcRect/>
          <a:stretch>
            <a:fillRect t="-9000" b="-9000"/>
          </a:stretch>
        </a:blip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srcRect/>
          <a:stretch>
            <a:fillRect/>
          </a:stretch>
        </p:blipFill>
        <p:spPr bwMode="auto">
          <a:xfrm>
            <a:off x="573570" y="208721"/>
            <a:ext cx="11144250" cy="3667539"/>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558870" y="3989318"/>
            <a:ext cx="11209061" cy="2457450"/>
          </a:xfrm>
          <a:prstGeom prst="rect">
            <a:avLst/>
          </a:prstGeom>
          <a:noFill/>
          <a:ln w="9525">
            <a:noFill/>
            <a:miter lim="800000"/>
            <a:headEnd/>
            <a:tailEnd/>
          </a:ln>
          <a:effectLst/>
        </p:spPr>
      </p:pic>
    </p:spTree>
    <p:extLst>
      <p:ext uri="{BB962C8B-B14F-4D97-AF65-F5344CB8AC3E}">
        <p14:creationId xmlns="" xmlns:p14="http://schemas.microsoft.com/office/powerpoint/2010/main" val="29325093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818</TotalTime>
  <Words>536</Words>
  <Application>Microsoft Office PowerPoint</Application>
  <PresentationFormat>Custom</PresentationFormat>
  <Paragraphs>98</Paragraphs>
  <Slides>13</Slides>
  <Notes>2</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Introduction to Streaming</vt:lpstr>
      <vt:lpstr>What is Streaming?</vt:lpstr>
      <vt:lpstr>Why use Streaming?</vt:lpstr>
      <vt:lpstr>Spark Streaming </vt:lpstr>
      <vt:lpstr>Slide 5</vt:lpstr>
      <vt:lpstr>Slide 6</vt:lpstr>
      <vt:lpstr>Slide 7</vt:lpstr>
      <vt:lpstr>Structured Streaming </vt:lpstr>
      <vt:lpstr>Slide 9</vt:lpstr>
      <vt:lpstr> Programming Model  </vt:lpstr>
      <vt:lpstr> Programming Model  </vt:lpstr>
      <vt:lpstr> Output Modes  </vt:lpstr>
      <vt:lpstr>Structured Streaming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Spark Streaming Tutorial</dc:title>
  <dc:creator>Matthew McAteer</dc:creator>
  <cp:lastModifiedBy>babjee reddy</cp:lastModifiedBy>
  <cp:revision>49</cp:revision>
  <dcterms:created xsi:type="dcterms:W3CDTF">2017-10-26T16:43:38Z</dcterms:created>
  <dcterms:modified xsi:type="dcterms:W3CDTF">2024-04-17T17:30:54Z</dcterms:modified>
</cp:coreProperties>
</file>